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48"/>
  </p:notesMasterIdLst>
  <p:sldIdLst>
    <p:sldId id="343" r:id="rId2"/>
    <p:sldId id="319" r:id="rId3"/>
    <p:sldId id="459" r:id="rId4"/>
    <p:sldId id="460" r:id="rId5"/>
    <p:sldId id="458" r:id="rId6"/>
    <p:sldId id="385" r:id="rId7"/>
    <p:sldId id="345" r:id="rId8"/>
    <p:sldId id="442" r:id="rId9"/>
    <p:sldId id="443" r:id="rId10"/>
    <p:sldId id="444" r:id="rId11"/>
    <p:sldId id="447" r:id="rId12"/>
    <p:sldId id="445" r:id="rId13"/>
    <p:sldId id="446" r:id="rId14"/>
    <p:sldId id="278" r:id="rId15"/>
    <p:sldId id="279" r:id="rId16"/>
    <p:sldId id="351" r:id="rId17"/>
    <p:sldId id="290" r:id="rId18"/>
    <p:sldId id="353" r:id="rId19"/>
    <p:sldId id="423" r:id="rId20"/>
    <p:sldId id="317" r:id="rId21"/>
    <p:sldId id="256" r:id="rId22"/>
    <p:sldId id="422" r:id="rId23"/>
    <p:sldId id="438" r:id="rId24"/>
    <p:sldId id="439" r:id="rId25"/>
    <p:sldId id="451" r:id="rId26"/>
    <p:sldId id="388" r:id="rId27"/>
    <p:sldId id="357" r:id="rId28"/>
    <p:sldId id="359" r:id="rId29"/>
    <p:sldId id="358" r:id="rId30"/>
    <p:sldId id="387" r:id="rId31"/>
    <p:sldId id="389" r:id="rId32"/>
    <p:sldId id="396" r:id="rId33"/>
    <p:sldId id="390" r:id="rId34"/>
    <p:sldId id="391" r:id="rId35"/>
    <p:sldId id="392" r:id="rId36"/>
    <p:sldId id="393" r:id="rId37"/>
    <p:sldId id="394" r:id="rId38"/>
    <p:sldId id="395" r:id="rId39"/>
    <p:sldId id="420" r:id="rId40"/>
    <p:sldId id="398" r:id="rId41"/>
    <p:sldId id="399" r:id="rId42"/>
    <p:sldId id="400" r:id="rId43"/>
    <p:sldId id="401" r:id="rId44"/>
    <p:sldId id="402" r:id="rId45"/>
    <p:sldId id="397" r:id="rId46"/>
    <p:sldId id="280" r:id="rId47"/>
    <p:sldId id="260" r:id="rId48"/>
    <p:sldId id="271" r:id="rId49"/>
    <p:sldId id="285" r:id="rId50"/>
    <p:sldId id="287" r:id="rId51"/>
    <p:sldId id="288" r:id="rId52"/>
    <p:sldId id="286" r:id="rId53"/>
    <p:sldId id="374" r:id="rId54"/>
    <p:sldId id="284" r:id="rId55"/>
    <p:sldId id="282" r:id="rId56"/>
    <p:sldId id="375" r:id="rId57"/>
    <p:sldId id="289" r:id="rId58"/>
    <p:sldId id="376" r:id="rId59"/>
    <p:sldId id="292" r:id="rId60"/>
    <p:sldId id="259" r:id="rId61"/>
    <p:sldId id="293" r:id="rId62"/>
    <p:sldId id="329" r:id="rId63"/>
    <p:sldId id="380" r:id="rId64"/>
    <p:sldId id="294" r:id="rId65"/>
    <p:sldId id="295" r:id="rId66"/>
    <p:sldId id="297" r:id="rId67"/>
    <p:sldId id="382" r:id="rId68"/>
    <p:sldId id="302" r:id="rId69"/>
    <p:sldId id="303" r:id="rId70"/>
    <p:sldId id="330" r:id="rId71"/>
    <p:sldId id="383" r:id="rId72"/>
    <p:sldId id="298" r:id="rId73"/>
    <p:sldId id="296" r:id="rId74"/>
    <p:sldId id="384" r:id="rId75"/>
    <p:sldId id="321" r:id="rId76"/>
    <p:sldId id="320" r:id="rId77"/>
    <p:sldId id="322" r:id="rId78"/>
    <p:sldId id="333" r:id="rId79"/>
    <p:sldId id="324" r:id="rId80"/>
    <p:sldId id="331" r:id="rId81"/>
    <p:sldId id="334" r:id="rId82"/>
    <p:sldId id="335" r:id="rId83"/>
    <p:sldId id="300" r:id="rId84"/>
    <p:sldId id="261" r:id="rId85"/>
    <p:sldId id="263" r:id="rId86"/>
    <p:sldId id="341" r:id="rId87"/>
    <p:sldId id="339" r:id="rId88"/>
    <p:sldId id="265" r:id="rId89"/>
    <p:sldId id="262" r:id="rId90"/>
    <p:sldId id="327" r:id="rId91"/>
    <p:sldId id="338" r:id="rId92"/>
    <p:sldId id="310" r:id="rId93"/>
    <p:sldId id="268" r:id="rId94"/>
    <p:sldId id="274" r:id="rId95"/>
    <p:sldId id="424" r:id="rId96"/>
    <p:sldId id="267" r:id="rId97"/>
    <p:sldId id="269" r:id="rId98"/>
    <p:sldId id="270" r:id="rId99"/>
    <p:sldId id="272" r:id="rId100"/>
    <p:sldId id="450" r:id="rId101"/>
    <p:sldId id="273" r:id="rId102"/>
    <p:sldId id="275" r:id="rId103"/>
    <p:sldId id="276" r:id="rId104"/>
    <p:sldId id="346" r:id="rId105"/>
    <p:sldId id="347" r:id="rId106"/>
    <p:sldId id="348" r:id="rId107"/>
    <p:sldId id="356" r:id="rId108"/>
    <p:sldId id="372" r:id="rId109"/>
    <p:sldId id="316" r:id="rId110"/>
    <p:sldId id="378" r:id="rId111"/>
    <p:sldId id="379" r:id="rId112"/>
    <p:sldId id="403" r:id="rId113"/>
    <p:sldId id="386" r:id="rId114"/>
    <p:sldId id="417" r:id="rId115"/>
    <p:sldId id="418" r:id="rId116"/>
    <p:sldId id="404" r:id="rId117"/>
    <p:sldId id="406" r:id="rId118"/>
    <p:sldId id="405" r:id="rId119"/>
    <p:sldId id="407" r:id="rId120"/>
    <p:sldId id="408" r:id="rId121"/>
    <p:sldId id="411" r:id="rId122"/>
    <p:sldId id="412" r:id="rId123"/>
    <p:sldId id="410" r:id="rId124"/>
    <p:sldId id="419" r:id="rId125"/>
    <p:sldId id="409" r:id="rId126"/>
    <p:sldId id="416" r:id="rId127"/>
    <p:sldId id="415" r:id="rId128"/>
    <p:sldId id="414" r:id="rId129"/>
    <p:sldId id="427" r:id="rId130"/>
    <p:sldId id="428" r:id="rId131"/>
    <p:sldId id="429" r:id="rId132"/>
    <p:sldId id="430" r:id="rId133"/>
    <p:sldId id="431" r:id="rId134"/>
    <p:sldId id="432" r:id="rId135"/>
    <p:sldId id="434" r:id="rId136"/>
    <p:sldId id="435" r:id="rId137"/>
    <p:sldId id="436" r:id="rId138"/>
    <p:sldId id="437" r:id="rId139"/>
    <p:sldId id="440" r:id="rId140"/>
    <p:sldId id="441" r:id="rId141"/>
    <p:sldId id="448" r:id="rId142"/>
    <p:sldId id="452" r:id="rId143"/>
    <p:sldId id="453" r:id="rId144"/>
    <p:sldId id="454" r:id="rId145"/>
    <p:sldId id="455" r:id="rId146"/>
    <p:sldId id="456" r:id="rId1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35" autoAdjust="0"/>
    <p:restoredTop sz="94624" autoAdjust="0"/>
  </p:normalViewPr>
  <p:slideViewPr>
    <p:cSldViewPr>
      <p:cViewPr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256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64597-BC27-41C4-B4BD-57CFE842728A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EFC4D-9294-4A67-A602-F4B3965E3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EFC4D-9294-4A67-A602-F4B3965E3F90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EFC4D-9294-4A67-A602-F4B3965E3F90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48A-458F-4950-A5F8-012A3AF751D3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20C4CBB-8AE2-420E-99D7-DCBE94FA2B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48A-458F-4950-A5F8-012A3AF751D3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4CBB-8AE2-420E-99D7-DCBE94FA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48A-458F-4950-A5F8-012A3AF751D3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4CBB-8AE2-420E-99D7-DCBE94FA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48A-458F-4950-A5F8-012A3AF751D3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4CBB-8AE2-420E-99D7-DCBE94FA2B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48A-458F-4950-A5F8-012A3AF751D3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20C4CBB-8AE2-420E-99D7-DCBE94FA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48A-458F-4950-A5F8-012A3AF751D3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4CBB-8AE2-420E-99D7-DCBE94FA2B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48A-458F-4950-A5F8-012A3AF751D3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4CBB-8AE2-420E-99D7-DCBE94FA2B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48A-458F-4950-A5F8-012A3AF751D3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4CBB-8AE2-420E-99D7-DCBE94FA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48A-458F-4950-A5F8-012A3AF751D3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4CBB-8AE2-420E-99D7-DCBE94FA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48A-458F-4950-A5F8-012A3AF751D3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4CBB-8AE2-420E-99D7-DCBE94FA2B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E48A-458F-4950-A5F8-012A3AF751D3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20C4CBB-8AE2-420E-99D7-DCBE94FA2B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0DBE48A-458F-4950-A5F8-012A3AF751D3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20C4CBB-8AE2-420E-99D7-DCBE94FA2B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Ilija\Desktop\za%20ppt\KLIPOVI%20ZA%20PREZENTACIJU\klip3.avi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Ilija\Desktop\za%20ppt\321.mp4" TargetMode="Externa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Ilija\Desktop\za%20ppt\KLIPOVI%20ZA%20PREZENTACIJU\klip4.avi" TargetMode="Externa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Ilija\Desktop\KLIPOVI%20ZA%20PREZENTACIJU\klip6.avi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Ilija\Desktop\KLIPOVI%20ZA%20PREZENTACIJU\klip6.avi" TargetMode="Externa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Ilija\Desktop\za%20ppt\KLIPOVI%20ZA%20PREZENTACIJU\klip5.avi" TargetMode="Externa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Ilija\Desktop\za%20ppt\KLIPOVI%20ZA%20PREZENTACIJU\klip7.avi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1.jpeg"/><Relationship Id="rId4" Type="http://schemas.openxmlformats.org/officeDocument/2006/relationships/oleObject" Target="../embeddings/oleObject2.bin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Ilija\Desktop\za%20ppt\123.mp4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Ilija\Desktop\za%20ppt\KLIPOVI%20ZA%20PREZENTACIJU\klip1.avi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Ilija\Desktop\za%20ppt\KLIPOVI%20ZA%20PREZENTACIJU\klip2.avi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0" Type="http://schemas.microsoft.com/office/2007/relationships/hdphoto" Target="NUL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Cyrl-RS" sz="3600" b="1" dirty="0" smtClean="0">
                <a:solidFill>
                  <a:srgbClr val="FF0000"/>
                </a:solidFill>
              </a:rPr>
              <a:t>Правни факултет</a:t>
            </a:r>
          </a:p>
          <a:p>
            <a:endParaRPr lang="sr-Cyrl-RS" sz="3600" b="1" dirty="0" smtClean="0">
              <a:solidFill>
                <a:srgbClr val="FF0000"/>
              </a:solidFill>
            </a:endParaRPr>
          </a:p>
          <a:p>
            <a:r>
              <a:rPr lang="sr-Cyrl-RS" sz="3600" b="1" dirty="0" smtClean="0">
                <a:solidFill>
                  <a:srgbClr val="FF0000"/>
                </a:solidFill>
              </a:rPr>
              <a:t>21.10. 2016. године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Cyrl-RS" sz="12600" dirty="0" smtClean="0">
                <a:latin typeface="+mn-lt"/>
              </a:rPr>
              <a:t>ТРИБИНА</a:t>
            </a:r>
            <a:endParaRPr lang="en-US" sz="126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lip3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2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afe_kap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0" y="381394"/>
            <a:ext cx="9000441" cy="647660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kic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3056" y="-152400"/>
            <a:ext cx="9070944" cy="640635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jevrejska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329353" y="457200"/>
            <a:ext cx="9473353" cy="569941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228601" y="1194221"/>
            <a:ext cx="8786352" cy="452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695325" y="1271588"/>
            <a:ext cx="77533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0"/>
            <a:ext cx="5153025" cy="67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-2.jpg"/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233362" y="566737"/>
            <a:ext cx="8677275" cy="5724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666750"/>
            <a:ext cx="8305800" cy="5524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lip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GB" b="1" dirty="0" err="1" smtClean="0"/>
              <a:t>Илустрација</a:t>
            </a:r>
            <a:r>
              <a:rPr lang="en-GB" b="1" dirty="0" smtClean="0"/>
              <a:t> </a:t>
            </a:r>
            <a:r>
              <a:rPr lang="en-GB" b="1" dirty="0" err="1" smtClean="0"/>
              <a:t>број</a:t>
            </a:r>
            <a:r>
              <a:rPr lang="en-GB" b="1" dirty="0" smtClean="0"/>
              <a:t> 1.  </a:t>
            </a:r>
          </a:p>
          <a:p>
            <a:pPr algn="ctr"/>
            <a:r>
              <a:rPr lang="en-GB" b="1" dirty="0" err="1" smtClean="0"/>
              <a:t>Фрагментационо</a:t>
            </a:r>
            <a:r>
              <a:rPr lang="en-GB" b="1" dirty="0" smtClean="0"/>
              <a:t>  </a:t>
            </a:r>
            <a:r>
              <a:rPr lang="en-GB" b="1" dirty="0" err="1" smtClean="0"/>
              <a:t>ширење</a:t>
            </a:r>
            <a:r>
              <a:rPr lang="en-GB" b="1" dirty="0" smtClean="0"/>
              <a:t> </a:t>
            </a:r>
            <a:r>
              <a:rPr lang="en-GB" b="1" dirty="0" err="1" smtClean="0"/>
              <a:t>при</a:t>
            </a:r>
            <a:r>
              <a:rPr lang="en-GB" b="1" dirty="0" smtClean="0"/>
              <a:t> </a:t>
            </a:r>
            <a:r>
              <a:rPr lang="en-GB" b="1" dirty="0" err="1" smtClean="0"/>
              <a:t>падном</a:t>
            </a:r>
            <a:r>
              <a:rPr lang="en-GB" b="1" dirty="0" smtClean="0"/>
              <a:t> </a:t>
            </a:r>
            <a:r>
              <a:rPr lang="en-GB" b="1" dirty="0" err="1" smtClean="0"/>
              <a:t>углу</a:t>
            </a:r>
            <a:r>
              <a:rPr lang="en-GB" b="1" dirty="0" smtClean="0"/>
              <a:t> </a:t>
            </a:r>
            <a:r>
              <a:rPr lang="en-GB" b="1" dirty="0" err="1" smtClean="0"/>
              <a:t>од</a:t>
            </a:r>
            <a:r>
              <a:rPr lang="en-GB" b="1" dirty="0" smtClean="0"/>
              <a:t> 30</a:t>
            </a:r>
            <a:r>
              <a:rPr lang="en-GB" b="1" baseline="30000" dirty="0" smtClean="0"/>
              <a:t>0</a:t>
            </a:r>
            <a:endParaRPr lang="en-US" dirty="0"/>
          </a:p>
        </p:txBody>
      </p:sp>
      <p:pic>
        <p:nvPicPr>
          <p:cNvPr id="5" name="Picture Placeholder 4" descr="Graphic1-1a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2042" r="2042"/>
          <a:stretch>
            <a:fillRect/>
          </a:stretch>
        </p:blipFill>
        <p:spPr>
          <a:xfrm>
            <a:off x="1600200" y="612774"/>
            <a:ext cx="5678488" cy="4721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luk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5791200" y="-2364368"/>
            <a:ext cx="14935200" cy="1044156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-111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1219200" y="990600"/>
            <a:ext cx="6773799" cy="502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413338"/>
            <a:ext cx="7239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Zlo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 je 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privla</a:t>
            </a:r>
            <a:r>
              <a:rPr lang="sr-Cyrl-R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no 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i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bli</a:t>
            </a:r>
            <a:r>
              <a:rPr lang="sr-Cyrl-R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e je </a:t>
            </a:r>
            <a:r>
              <a:rPr lang="sr-Cyrl-R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љ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udskoj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prirodi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Za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dobro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i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 </a:t>
            </a:r>
            <a:r>
              <a:rPr lang="sr-Cyrl-R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љ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ubav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treba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izrasti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treba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 se 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pomu</a:t>
            </a:r>
            <a:r>
              <a:rPr lang="sr-Cyrl-R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en-US" sz="4400" b="1" dirty="0" err="1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iti</a:t>
            </a:r>
            <a:r>
              <a:rPr lang="en-US" sz="4400" b="1" dirty="0" smtClean="0">
                <a:solidFill>
                  <a:srgbClr val="FF0000"/>
                </a:solidFill>
                <a:latin typeface="Times Cirilica" pitchFamily="34" charset="0"/>
                <a:cs typeface="Times New Roman" pitchFamily="18" charset="0"/>
              </a:rPr>
              <a:t>” .</a:t>
            </a:r>
          </a:p>
          <a:p>
            <a:endParaRPr lang="en-US" sz="3200" dirty="0" smtClean="0">
              <a:latin typeface="Times Cirilica" pitchFamily="34" charset="0"/>
            </a:endParaRPr>
          </a:p>
          <a:p>
            <a:pPr algn="just"/>
            <a:r>
              <a:rPr lang="sr-Cyrl-RS" sz="3200" dirty="0" smtClean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sr-Cyrl-RS" sz="2400" dirty="0" smtClean="0">
                <a:latin typeface="Times New Roman" pitchFamily="18" charset="0"/>
                <a:cs typeface="Times New Roman" pitchFamily="18" charset="0"/>
              </a:rPr>
              <a:t>Меша Селимовић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lip6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lip6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x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12" y="914400"/>
            <a:ext cx="8841288" cy="533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x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15" y="762000"/>
            <a:ext cx="8728304" cy="5410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x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3" y="1085850"/>
            <a:ext cx="8952377" cy="53911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b="1" dirty="0" smtClean="0">
                <a:solidFill>
                  <a:srgbClr val="FF0000"/>
                </a:solidFill>
              </a:rPr>
              <a:t>ДВОСТРУКИ ФАЛСИФИКАТ НА ИСТОЈ СТРАНИЦИ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Упореди осветљено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sr-Cyrl-RS" dirty="0" smtClean="0"/>
              <a:t>Упоредити  са Таблицама гађања</a:t>
            </a:r>
            <a:endParaRPr lang="en-US" dirty="0"/>
          </a:p>
        </p:txBody>
      </p:sp>
      <p:pic>
        <p:nvPicPr>
          <p:cNvPr id="7" name="Content Placeholder 6" descr="newx-4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600" y="2438400"/>
            <a:ext cx="4671486" cy="3810000"/>
          </a:xfrm>
          <a:prstGeom prst="rect">
            <a:avLst/>
          </a:prstGeom>
        </p:spPr>
      </p:pic>
      <p:pic>
        <p:nvPicPr>
          <p:cNvPr id="8" name="Content Placeholder 7" descr="newx-3.jpg"/>
          <p:cNvPicPr>
            <a:picLocks noGrp="1" noChangeAspect="1"/>
          </p:cNvPicPr>
          <p:nvPr>
            <p:ph sz="half" idx="4"/>
          </p:nvPr>
        </p:nvPicPr>
        <p:blipFill>
          <a:blip r:embed="rId3"/>
          <a:stretch>
            <a:fillRect/>
          </a:stretch>
        </p:blipFill>
        <p:spPr>
          <a:xfrm>
            <a:off x="4953000" y="3066746"/>
            <a:ext cx="4191000" cy="28768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3400" y="4953000"/>
            <a:ext cx="1143000" cy="304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05400" y="5410200"/>
            <a:ext cx="381000" cy="2286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lip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x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15" y="762000"/>
            <a:ext cx="8728304" cy="5410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newx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71" y="381000"/>
            <a:ext cx="7967179" cy="6477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38200"/>
            <a:ext cx="8464531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1295400" y="5334000"/>
            <a:ext cx="632460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chemeClr val="tx1"/>
                </a:solidFill>
              </a:rPr>
              <a:t>Страна бр. 68. експертизе др. Зечевића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6600" y="1143000"/>
            <a:ext cx="1371600" cy="457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1676400"/>
            <a:ext cx="914400" cy="457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6" y="1524000"/>
            <a:ext cx="842962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295400" y="4572000"/>
            <a:ext cx="7086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Страна 68. експертизе проф. др. Зечевића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lija\Desktop\Pos_ans\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2800" y="111125"/>
            <a:ext cx="4978400" cy="66341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Страна 105. </a:t>
            </a:r>
            <a:r>
              <a:rPr lang="en-US" dirty="0" smtClean="0"/>
              <a:t>web</a:t>
            </a:r>
            <a:r>
              <a:rPr lang="sr-Cyrl-RS" dirty="0" smtClean="0"/>
              <a:t> фајла</a:t>
            </a:r>
            <a:endParaRPr lang="en-US" dirty="0"/>
          </a:p>
        </p:txBody>
      </p:sp>
      <p:pic>
        <p:nvPicPr>
          <p:cNvPr id="8" name="Content Placeholder 7" descr="newx-5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6550" y="2514600"/>
            <a:ext cx="4311650" cy="35052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sr-Cyrl-RS" dirty="0" smtClean="0"/>
              <a:t>Страна 68. анализе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2084" y="2743200"/>
            <a:ext cx="4501916" cy="220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x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7" y="381000"/>
            <a:ext cx="8768220" cy="609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z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8" y="0"/>
            <a:ext cx="9067672" cy="65815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-2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3354"/>
            <a:ext cx="8763000" cy="60034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ala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610600" cy="5638800"/>
          </a:xfrm>
          <a:prstGeom prst="rect">
            <a:avLst/>
          </a:prstGeom>
          <a:noFill/>
        </p:spPr>
      </p:pic>
      <p:pic>
        <p:nvPicPr>
          <p:cNvPr id="3" name="Picture 2" descr="Skal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3886200"/>
            <a:ext cx="678815" cy="20002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lip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6433" name="Object 1"/>
          <p:cNvGraphicFramePr>
            <a:graphicFrameLocks noChangeAspect="1"/>
          </p:cNvGraphicFramePr>
          <p:nvPr/>
        </p:nvGraphicFramePr>
        <p:xfrm>
          <a:off x="1981200" y="4953000"/>
          <a:ext cx="5484019" cy="1600200"/>
        </p:xfrm>
        <a:graphic>
          <a:graphicData uri="http://schemas.openxmlformats.org/presentationml/2006/ole">
            <p:oleObj spid="_x0000_s146433" name="Equation" r:id="rId3" imgW="3124200" imgH="914400" progId="Equation.3">
              <p:embed/>
            </p:oleObj>
          </a:graphicData>
        </a:graphic>
      </p:graphicFrame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6435" name="Object 3"/>
          <p:cNvGraphicFramePr>
            <a:graphicFrameLocks noChangeAspect="1"/>
          </p:cNvGraphicFramePr>
          <p:nvPr/>
        </p:nvGraphicFramePr>
        <p:xfrm>
          <a:off x="2362200" y="3886200"/>
          <a:ext cx="4565515" cy="838200"/>
        </p:xfrm>
        <a:graphic>
          <a:graphicData uri="http://schemas.openxmlformats.org/presentationml/2006/ole">
            <p:oleObj spid="_x0000_s146435" name="Equation" r:id="rId4" imgW="2565400" imgH="482600" progId="Equation.3">
              <p:embed/>
            </p:oleObj>
          </a:graphicData>
        </a:graphic>
      </p:graphicFrame>
      <p:pic>
        <p:nvPicPr>
          <p:cNvPr id="8" name="Picture 7" descr="GR22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609600"/>
            <a:ext cx="4648200" cy="3200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p3.jpg"/>
          <p:cNvPicPr/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2295525" y="176212"/>
            <a:ext cx="4552950" cy="6505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304800"/>
            <a:ext cx="8915400" cy="632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600" y="152400"/>
            <a:ext cx="4114800" cy="655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228600"/>
            <a:ext cx="5500688" cy="6267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61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f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-38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534400" cy="4876800"/>
          </a:xfrm>
          <a:prstGeom prst="rect">
            <a:avLst/>
          </a:prstGeom>
        </p:spPr>
      </p:pic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5181600"/>
            <a:ext cx="8534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 err="1" smtClean="0"/>
              <a:t>Илустрација</a:t>
            </a:r>
            <a:r>
              <a:rPr lang="en-GB" b="1" dirty="0" smtClean="0"/>
              <a:t> </a:t>
            </a:r>
            <a:r>
              <a:rPr lang="en-GB" b="1" dirty="0" err="1" smtClean="0"/>
              <a:t>бр</a:t>
            </a:r>
            <a:r>
              <a:rPr lang="en-GB" b="1" dirty="0" smtClean="0"/>
              <a:t>. 3.а. – </a:t>
            </a:r>
            <a:r>
              <a:rPr lang="en-GB" b="1" dirty="0" err="1" smtClean="0"/>
              <a:t>Трагови</a:t>
            </a:r>
            <a:r>
              <a:rPr lang="en-GB" b="1" dirty="0" smtClean="0"/>
              <a:t> </a:t>
            </a:r>
            <a:r>
              <a:rPr lang="en-GB" b="1" dirty="0" err="1" smtClean="0"/>
              <a:t>повлачења</a:t>
            </a:r>
            <a:r>
              <a:rPr lang="en-GB" b="1" dirty="0" smtClean="0"/>
              <a:t> </a:t>
            </a:r>
            <a:r>
              <a:rPr lang="en-GB" b="1" dirty="0" err="1" smtClean="0"/>
              <a:t>возила</a:t>
            </a:r>
            <a:r>
              <a:rPr lang="en-GB" b="1" dirty="0" smtClean="0"/>
              <a:t> </a:t>
            </a:r>
            <a:r>
              <a:rPr lang="en-GB" b="1" dirty="0" err="1" smtClean="0"/>
              <a:t>на</a:t>
            </a:r>
            <a:r>
              <a:rPr lang="en-GB" b="1" dirty="0" smtClean="0"/>
              <a:t> </a:t>
            </a:r>
            <a:r>
              <a:rPr lang="en-GB" b="1" dirty="0" err="1" smtClean="0"/>
              <a:t>тлу</a:t>
            </a:r>
            <a:r>
              <a:rPr lang="en-GB" b="1" dirty="0" smtClean="0"/>
              <a:t> </a:t>
            </a:r>
            <a:r>
              <a:rPr lang="en-GB" b="1" dirty="0" err="1" smtClean="0"/>
              <a:t>оивичени</a:t>
            </a:r>
            <a:r>
              <a:rPr lang="en-GB" b="1" dirty="0" smtClean="0"/>
              <a:t> </a:t>
            </a:r>
            <a:r>
              <a:rPr lang="en-GB" b="1" dirty="0" err="1" smtClean="0"/>
              <a:t>су</a:t>
            </a:r>
            <a:r>
              <a:rPr lang="en-GB" b="1" dirty="0" smtClean="0"/>
              <a:t> </a:t>
            </a:r>
            <a:r>
              <a:rPr lang="en-GB" b="1" dirty="0" err="1" smtClean="0"/>
              <a:t>испрекиданом</a:t>
            </a:r>
            <a:r>
              <a:rPr lang="en-GB" b="1" dirty="0" smtClean="0"/>
              <a:t> </a:t>
            </a:r>
            <a:r>
              <a:rPr lang="en-GB" b="1" dirty="0" err="1" smtClean="0"/>
              <a:t>плавом</a:t>
            </a:r>
            <a:r>
              <a:rPr lang="en-GB" b="1" dirty="0" smtClean="0"/>
              <a:t> </a:t>
            </a:r>
            <a:r>
              <a:rPr lang="en-GB" b="1" dirty="0" err="1" smtClean="0"/>
              <a:t>линијом</a:t>
            </a:r>
            <a:r>
              <a:rPr lang="en-GB" b="1" dirty="0" smtClean="0"/>
              <a:t>, </a:t>
            </a:r>
            <a:r>
              <a:rPr lang="en-GB" b="1" dirty="0" err="1" smtClean="0"/>
              <a:t>трагови</a:t>
            </a:r>
            <a:r>
              <a:rPr lang="en-GB" b="1" dirty="0" smtClean="0"/>
              <a:t> </a:t>
            </a:r>
            <a:r>
              <a:rPr lang="en-GB" b="1" dirty="0" err="1" smtClean="0"/>
              <a:t>цурења</a:t>
            </a:r>
            <a:r>
              <a:rPr lang="en-GB" b="1" dirty="0" smtClean="0"/>
              <a:t> </a:t>
            </a:r>
            <a:r>
              <a:rPr lang="en-GB" b="1" dirty="0" err="1" smtClean="0"/>
              <a:t>уља</a:t>
            </a:r>
            <a:r>
              <a:rPr lang="en-GB" b="1" dirty="0" smtClean="0"/>
              <a:t> </a:t>
            </a:r>
            <a:r>
              <a:rPr lang="en-GB" b="1" dirty="0" err="1" smtClean="0"/>
              <a:t>испрекиданом</a:t>
            </a:r>
            <a:r>
              <a:rPr lang="en-GB" b="1" dirty="0" smtClean="0"/>
              <a:t> </a:t>
            </a:r>
            <a:r>
              <a:rPr lang="en-GB" b="1" dirty="0" err="1" smtClean="0"/>
              <a:t>црвеном</a:t>
            </a:r>
            <a:r>
              <a:rPr lang="en-GB" b="1" dirty="0" smtClean="0"/>
              <a:t>, </a:t>
            </a:r>
            <a:r>
              <a:rPr lang="en-GB" b="1" dirty="0" err="1" smtClean="0"/>
              <a:t>као</a:t>
            </a:r>
            <a:r>
              <a:rPr lang="en-GB" b="1" dirty="0" smtClean="0"/>
              <a:t> и </a:t>
            </a:r>
            <a:r>
              <a:rPr lang="en-GB" b="1" dirty="0" err="1" smtClean="0"/>
              <a:t>кратер</a:t>
            </a:r>
            <a:r>
              <a:rPr lang="en-GB" b="1" dirty="0" smtClean="0"/>
              <a:t> </a:t>
            </a:r>
            <a:r>
              <a:rPr lang="en-GB" b="1" dirty="0" err="1" smtClean="0"/>
              <a:t>од</a:t>
            </a:r>
            <a:r>
              <a:rPr lang="en-GB" b="1" dirty="0" smtClean="0"/>
              <a:t> </a:t>
            </a:r>
            <a:r>
              <a:rPr lang="en-GB" b="1" dirty="0" err="1" smtClean="0"/>
              <a:t>експлозије</a:t>
            </a:r>
            <a:r>
              <a:rPr lang="en-GB" b="1" dirty="0" smtClean="0"/>
              <a:t>. </a:t>
            </a:r>
            <a:r>
              <a:rPr lang="en-GB" b="1" dirty="0" err="1" smtClean="0"/>
              <a:t>Померање</a:t>
            </a:r>
            <a:r>
              <a:rPr lang="en-GB" b="1" dirty="0" smtClean="0"/>
              <a:t> </a:t>
            </a:r>
            <a:r>
              <a:rPr lang="en-GB" b="1" dirty="0" err="1" smtClean="0"/>
              <a:t>аутомобила</a:t>
            </a:r>
            <a:r>
              <a:rPr lang="en-GB" b="1" dirty="0" smtClean="0"/>
              <a:t> </a:t>
            </a:r>
            <a:r>
              <a:rPr lang="en-GB" b="1" dirty="0" err="1" smtClean="0"/>
              <a:t>унапред</a:t>
            </a:r>
            <a:r>
              <a:rPr lang="en-GB" b="1" dirty="0" smtClean="0"/>
              <a:t> </a:t>
            </a:r>
            <a:r>
              <a:rPr lang="en-GB" b="1" dirty="0" err="1" smtClean="0"/>
              <a:t>показује</a:t>
            </a:r>
            <a:r>
              <a:rPr lang="en-GB" b="1" dirty="0" smtClean="0"/>
              <a:t> </a:t>
            </a:r>
            <a:r>
              <a:rPr lang="en-GB" b="1" dirty="0" err="1" smtClean="0"/>
              <a:t>да</a:t>
            </a:r>
            <a:r>
              <a:rPr lang="en-GB" b="1" dirty="0" smtClean="0"/>
              <a:t> </a:t>
            </a:r>
            <a:r>
              <a:rPr lang="en-GB" b="1" dirty="0" err="1" smtClean="0"/>
              <a:t>је</a:t>
            </a:r>
            <a:r>
              <a:rPr lang="en-GB" b="1" dirty="0" smtClean="0"/>
              <a:t> </a:t>
            </a:r>
            <a:r>
              <a:rPr lang="en-GB" b="1" dirty="0" err="1" smtClean="0"/>
              <a:t>кратер</a:t>
            </a:r>
            <a:r>
              <a:rPr lang="en-GB" b="1" dirty="0" smtClean="0"/>
              <a:t> </a:t>
            </a:r>
            <a:r>
              <a:rPr lang="en-GB" b="1" dirty="0" err="1" smtClean="0"/>
              <a:t>могао</a:t>
            </a:r>
            <a:r>
              <a:rPr lang="en-GB" b="1" dirty="0" smtClean="0"/>
              <a:t> </a:t>
            </a:r>
            <a:r>
              <a:rPr lang="en-GB" b="1" dirty="0" err="1" smtClean="0"/>
              <a:t>бити</a:t>
            </a:r>
            <a:r>
              <a:rPr lang="en-GB" b="1" dirty="0" smtClean="0"/>
              <a:t> </a:t>
            </a:r>
            <a:r>
              <a:rPr lang="en-GB" b="1" dirty="0" err="1" smtClean="0"/>
              <a:t>само</a:t>
            </a:r>
            <a:r>
              <a:rPr lang="en-GB" b="1" dirty="0" smtClean="0"/>
              <a:t> </a:t>
            </a:r>
            <a:r>
              <a:rPr lang="en-GB" b="1" dirty="0" err="1" smtClean="0"/>
              <a:t>испред</a:t>
            </a:r>
            <a:r>
              <a:rPr lang="en-GB" b="1" dirty="0" smtClean="0"/>
              <a:t> </a:t>
            </a:r>
            <a:r>
              <a:rPr lang="en-GB" b="1" dirty="0" err="1" smtClean="0"/>
              <a:t>или</a:t>
            </a:r>
            <a:r>
              <a:rPr lang="en-GB" b="1" dirty="0" smtClean="0"/>
              <a:t> </a:t>
            </a:r>
            <a:r>
              <a:rPr lang="en-GB" b="1" dirty="0" err="1" smtClean="0"/>
              <a:t>испод</a:t>
            </a:r>
            <a:r>
              <a:rPr lang="en-GB" b="1" dirty="0" smtClean="0"/>
              <a:t> </a:t>
            </a:r>
            <a:r>
              <a:rPr lang="en-GB" b="1" dirty="0" err="1" smtClean="0"/>
              <a:t>возила</a:t>
            </a:r>
            <a:r>
              <a:rPr lang="en-GB" b="1" dirty="0" smtClean="0"/>
              <a:t>, </a:t>
            </a:r>
            <a:r>
              <a:rPr lang="en-GB" b="1" dirty="0" err="1" smtClean="0"/>
              <a:t>овисно</a:t>
            </a:r>
            <a:r>
              <a:rPr lang="en-GB" b="1" dirty="0" smtClean="0"/>
              <a:t> о </a:t>
            </a:r>
            <a:r>
              <a:rPr lang="en-GB" b="1" dirty="0" err="1" smtClean="0"/>
              <a:t>томе</a:t>
            </a:r>
            <a:r>
              <a:rPr lang="en-GB" b="1" dirty="0" smtClean="0"/>
              <a:t> </a:t>
            </a:r>
            <a:r>
              <a:rPr lang="en-GB" b="1" dirty="0" err="1" smtClean="0"/>
              <a:t>колико</a:t>
            </a:r>
            <a:r>
              <a:rPr lang="en-GB" b="1" dirty="0" smtClean="0"/>
              <a:t> </a:t>
            </a:r>
            <a:r>
              <a:rPr lang="en-GB" b="1" dirty="0" err="1" smtClean="0"/>
              <a:t>се</a:t>
            </a:r>
            <a:r>
              <a:rPr lang="en-GB" b="1" dirty="0" smtClean="0"/>
              <a:t> </a:t>
            </a:r>
            <a:r>
              <a:rPr lang="en-GB" b="1" dirty="0" err="1" smtClean="0"/>
              <a:t>то</a:t>
            </a:r>
            <a:r>
              <a:rPr lang="en-GB" b="1" dirty="0" smtClean="0"/>
              <a:t> </a:t>
            </a:r>
            <a:r>
              <a:rPr lang="en-GB" b="1" dirty="0" err="1" smtClean="0"/>
              <a:t>возило</a:t>
            </a:r>
            <a:r>
              <a:rPr lang="en-GB" b="1" dirty="0" smtClean="0"/>
              <a:t> </a:t>
            </a:r>
            <a:r>
              <a:rPr lang="en-GB" b="1" dirty="0" err="1" smtClean="0"/>
              <a:t>помери</a:t>
            </a:r>
            <a:r>
              <a:rPr lang="en-GB" b="1" dirty="0" smtClean="0"/>
              <a:t> </a:t>
            </a:r>
            <a:r>
              <a:rPr lang="en-GB" b="1" dirty="0" err="1" smtClean="0"/>
              <a:t>унапред</a:t>
            </a:r>
            <a:r>
              <a:rPr lang="en-GB" b="1" dirty="0" smtClean="0"/>
              <a:t>, а </a:t>
            </a:r>
            <a:r>
              <a:rPr lang="sr-Cyrl-RS" b="1" dirty="0" smtClean="0"/>
              <a:t> возило</a:t>
            </a:r>
            <a:r>
              <a:rPr lang="en-GB" b="1" dirty="0" smtClean="0"/>
              <a:t> </a:t>
            </a:r>
            <a:r>
              <a:rPr lang="sr-Cyrl-RS" b="1" dirty="0" smtClean="0"/>
              <a:t> није могло да буде на тротоару  пре експлозије!</a:t>
            </a:r>
            <a:endParaRPr lang="en-US" dirty="0"/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381000" y="0"/>
            <a:ext cx="87630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Вештак тужилаштва га није лично видео али се не обазире на недвосмислене скице полицијских органа и фотографије утврђених на лицу места (записник о увиђају са лица места са припрадајућим фото-документацијом и осталим доказима), већ на основу непроверених података манипулише кратером да би одредио 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смер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долета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пројектила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питање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судије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како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то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број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избачених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коцки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из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калдрме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знатно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премаша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волумен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кратера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проф. др. Зечевић одговара-цитат: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„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Глед’те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сам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посматрао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нема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одговора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то</a:t>
            </a:r>
            <a:r>
              <a:rPr kumimoji="0" lang="sr-Cyrl-RS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из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једног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разлога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-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морамо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посматрати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приступ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мјесту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догађаја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настао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тек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после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санирања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повриједа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људи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уклањања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71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мртвог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тијела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endParaRPr kumimoji="0" lang="sr-Cyrl-RS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b="1" dirty="0" smtClean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Мис’им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можете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замислите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хаос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који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наступио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ово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могао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неко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носи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разноси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удара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бјежанија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војска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долазила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...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више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нико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жив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може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потврди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такво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стање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endParaRPr kumimoji="0" lang="sr-Cyrl-RS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Значи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није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ово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фотографија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мјеста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догађаја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</a:t>
            </a:r>
            <a:r>
              <a:rPr kumimoji="0" lang="sr-Cyrl-RS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ћ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посредно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после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експлозије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него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наредног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јутра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-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кад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свануло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када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су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уклонили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трагови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тијела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тако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даље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и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приступило</a:t>
            </a:r>
            <a:r>
              <a:rPr lang="sr-Cyrl-RS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анализи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И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би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Вам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могао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кажем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било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би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непоштено</a:t>
            </a:r>
            <a:r>
              <a:rPr lang="sr-Cyrl-RS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с’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моје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стране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било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какав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одговор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дам</a:t>
            </a:r>
            <a:r>
              <a:rPr kumimoji="0" lang="en-GB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.“</a:t>
            </a:r>
            <a:endParaRPr kumimoji="0" lang="sr-Cyrl-RS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Накнадна експертска вештачења, за разлику од теоретских спекулација проф. др. Зечевића, у маниру добро исказаном у горњем одговору, експериментално су доказала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дијаметрално супротно, указујући на нестручно и непрофесионално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првобитно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предметно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вештачење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проф. др. Зечевића.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80.jpg"/>
          <p:cNvPicPr/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1676400" y="0"/>
            <a:ext cx="6306215" cy="6705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sadesktopa\New folder\new-3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334446" y="-1105846"/>
            <a:ext cx="6202508" cy="8871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09800"/>
            <a:ext cx="3011170" cy="69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" y="533400"/>
            <a:ext cx="2858770" cy="84137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57200"/>
            <a:ext cx="2950210" cy="81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810000"/>
            <a:ext cx="277368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00600" y="3886200"/>
            <a:ext cx="3124200" cy="6096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53001" y="2057400"/>
            <a:ext cx="2971800" cy="82613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Rectangle 9"/>
          <p:cNvSpPr/>
          <p:nvPr/>
        </p:nvSpPr>
        <p:spPr>
          <a:xfrm>
            <a:off x="609600" y="1524000"/>
            <a:ext cx="3399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1200" b="1" dirty="0" smtClean="0">
                <a:latin typeface="Cambria" pitchFamily="18" charset="0"/>
                <a:ea typeface="Calibri"/>
                <a:cs typeface="Calibri"/>
              </a:rPr>
              <a:t>Слика 6.2.4  рег. табл. СФРЈ за Тузлу до 1992</a:t>
            </a:r>
            <a:endParaRPr lang="en-US" sz="1200" b="1" dirty="0"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67200" y="1371600"/>
            <a:ext cx="4572000" cy="3046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sr-Latn-CS" sz="1200" b="1" dirty="0" smtClean="0">
                <a:latin typeface="Cambria" pitchFamily="18" charset="0"/>
                <a:ea typeface="Calibri"/>
                <a:cs typeface="Calibri"/>
              </a:rPr>
              <a:t>Слика 6.2.</a:t>
            </a:r>
            <a:r>
              <a:rPr lang="en-US" sz="1200" b="1" dirty="0" smtClean="0">
                <a:latin typeface="Cambria" pitchFamily="18" charset="0"/>
                <a:ea typeface="Calibri"/>
                <a:cs typeface="Calibri"/>
              </a:rPr>
              <a:t>5  </a:t>
            </a:r>
            <a:r>
              <a:rPr lang="sr-Latn-CS" sz="1200" b="1" dirty="0" smtClean="0">
                <a:latin typeface="Cambria" pitchFamily="18" charset="0"/>
                <a:ea typeface="Calibri"/>
                <a:cs typeface="Calibri"/>
              </a:rPr>
              <a:t>Рег. таблице Републике Српске, 1992.-1998.</a:t>
            </a:r>
            <a:endParaRPr lang="en-US" sz="1200" b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43400" y="2895600"/>
            <a:ext cx="4572000" cy="6232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sr-Latn-CS" sz="1200" b="1" dirty="0" smtClean="0">
                <a:latin typeface="Cambria" pitchFamily="18" charset="0"/>
                <a:ea typeface="Calibri"/>
                <a:cs typeface="Calibri"/>
              </a:rPr>
              <a:t>Слика 6.2.</a:t>
            </a:r>
            <a:r>
              <a:rPr lang="en-US" sz="1200" b="1" dirty="0" smtClean="0">
                <a:latin typeface="Cambria" pitchFamily="18" charset="0"/>
                <a:ea typeface="Calibri"/>
                <a:cs typeface="Calibri"/>
              </a:rPr>
              <a:t>7 </a:t>
            </a:r>
            <a:r>
              <a:rPr lang="sr-Latn-CS" sz="1200" b="1" dirty="0" smtClean="0">
                <a:latin typeface="Cambria" pitchFamily="18" charset="0"/>
                <a:ea typeface="Calibri"/>
                <a:cs typeface="Calibri"/>
              </a:rPr>
              <a:t> Прелазне рег. табл. </a:t>
            </a:r>
            <a:r>
              <a:rPr lang="sr-Latn-CS" sz="1200" b="1" dirty="0" smtClean="0">
                <a:latin typeface="Cambria" pitchFamily="18" charset="0"/>
                <a:ea typeface="Times New Roman"/>
                <a:cs typeface="Calibri"/>
              </a:rPr>
              <a:t>на територији под контролом Армије БиХ, уведене током од 1992. до 1994</a:t>
            </a:r>
            <a:r>
              <a:rPr lang="sr-Latn-CS" dirty="0" smtClean="0">
                <a:latin typeface="Calibri"/>
                <a:ea typeface="Times New Roman"/>
                <a:cs typeface="Calibri"/>
              </a:rPr>
              <a:t>. </a:t>
            </a:r>
            <a:endParaRPr lang="en-US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3048000"/>
            <a:ext cx="33528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sr-Latn-CS" sz="1200" b="1" dirty="0" smtClean="0">
                <a:latin typeface="Cambria" pitchFamily="18" charset="0"/>
                <a:ea typeface="Calibri"/>
                <a:cs typeface="Calibri"/>
              </a:rPr>
              <a:t>Слика 6.2.</a:t>
            </a:r>
            <a:r>
              <a:rPr lang="en-US" sz="1200" b="1" dirty="0" smtClean="0">
                <a:latin typeface="Cambria" pitchFamily="18" charset="0"/>
                <a:ea typeface="Calibri"/>
                <a:cs typeface="Calibri"/>
              </a:rPr>
              <a:t>6</a:t>
            </a:r>
            <a:r>
              <a:rPr lang="sr-Latn-CS" sz="1200" b="1" dirty="0" smtClean="0">
                <a:latin typeface="Cambria" pitchFamily="18" charset="0"/>
                <a:ea typeface="Calibri"/>
                <a:cs typeface="Calibri"/>
              </a:rPr>
              <a:t> Прелазне рег. табл. </a:t>
            </a:r>
            <a:r>
              <a:rPr lang="sr-Latn-CS" sz="1200" b="1" dirty="0" smtClean="0">
                <a:latin typeface="Cambria" pitchFamily="18" charset="0"/>
                <a:ea typeface="Times New Roman"/>
                <a:cs typeface="Calibri"/>
              </a:rPr>
              <a:t>на територији под контролом Армије БиХ, уведене током 1994.</a:t>
            </a:r>
            <a:endParaRPr lang="en-US" sz="1200" b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43400" y="4800600"/>
            <a:ext cx="4572000" cy="2922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sr-Latn-CS" sz="1200" b="1" dirty="0" smtClean="0">
                <a:latin typeface="Cambria" pitchFamily="18" charset="0"/>
                <a:ea typeface="Calibri"/>
                <a:cs typeface="Calibri"/>
              </a:rPr>
              <a:t>Слика 6.2.9</a:t>
            </a:r>
            <a:r>
              <a:rPr lang="sr-Latn-CS" sz="1200" b="1" dirty="0" smtClean="0">
                <a:latin typeface="Cambria" pitchFamily="18" charset="0"/>
                <a:ea typeface="Calibri"/>
                <a:cs typeface="Times New Roman"/>
              </a:rPr>
              <a:t> Рег.таблице које се и даље примењују</a:t>
            </a:r>
            <a:endParaRPr lang="en-US" sz="1200" b="1" dirty="0">
              <a:latin typeface="Cambria" pitchFamily="18" charset="0"/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4724400"/>
            <a:ext cx="35052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sr-Latn-CS" sz="1200" b="1" dirty="0" smtClean="0">
                <a:latin typeface="Cambria" pitchFamily="18" charset="0"/>
                <a:ea typeface="Calibri"/>
                <a:cs typeface="Calibri"/>
              </a:rPr>
              <a:t>Слика 6.2.</a:t>
            </a:r>
            <a:r>
              <a:rPr lang="en-US" sz="1200" b="1" dirty="0" smtClean="0">
                <a:latin typeface="Cambria" pitchFamily="18" charset="0"/>
                <a:ea typeface="Calibri"/>
                <a:cs typeface="Calibri"/>
              </a:rPr>
              <a:t>8 </a:t>
            </a:r>
            <a:r>
              <a:rPr lang="sr-Latn-CS" sz="1200" b="1" dirty="0" smtClean="0">
                <a:latin typeface="Cambria" pitchFamily="18" charset="0"/>
                <a:ea typeface="Calibri"/>
                <a:cs typeface="Calibri"/>
              </a:rPr>
              <a:t> Прелазне рег. таблицe, на теритирији Херцег Босне 1992.-1998.</a:t>
            </a:r>
            <a:endParaRPr lang="en-US" sz="1200" b="1" dirty="0">
              <a:latin typeface="Cambria" pitchFamily="18" charset="0"/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vo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483" y="304800"/>
            <a:ext cx="9088080" cy="5257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log 6.1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193" y="0"/>
            <a:ext cx="7541614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рилог 3.1.jpg"/>
          <p:cNvPicPr>
            <a:picLocks noChangeAspect="1"/>
          </p:cNvPicPr>
          <p:nvPr/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1066800" y="0"/>
            <a:ext cx="6853357" cy="65702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рилог 5.3 _српс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8382000" cy="61778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Прилог 5.2 srps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8588566" cy="6324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adesktopa\New folder\new-4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6983" y="1"/>
            <a:ext cx="6384417" cy="69183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dirty="0" smtClean="0">
                <a:latin typeface="Arial Black" pitchFamily="34" charset="0"/>
              </a:rPr>
              <a:t>ТУЖИЛАШТВО</a:t>
            </a:r>
            <a:endParaRPr lang="en-US" sz="3600" dirty="0">
              <a:latin typeface="Arial Black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3733800" cy="762000"/>
          </a:xfrm>
        </p:spPr>
        <p:txBody>
          <a:bodyPr/>
          <a:lstStyle/>
          <a:p>
            <a:pPr algn="ctr"/>
            <a:endParaRPr lang="sr-Cyrl-RS" dirty="0" smtClean="0">
              <a:latin typeface="+mn-lt"/>
            </a:endParaRPr>
          </a:p>
          <a:p>
            <a:pPr algn="ctr"/>
            <a:endParaRPr lang="sr-Cyrl-RS" dirty="0" smtClean="0">
              <a:latin typeface="+mn-lt"/>
            </a:endParaRPr>
          </a:p>
          <a:p>
            <a:pPr algn="ctr"/>
            <a:endParaRPr lang="sr-Cyrl-RS" dirty="0" smtClean="0"/>
          </a:p>
          <a:p>
            <a:pPr algn="ctr"/>
            <a:endParaRPr lang="sr-Cyrl-RS" dirty="0" smtClean="0"/>
          </a:p>
          <a:p>
            <a:pPr algn="ctr"/>
            <a:r>
              <a:rPr lang="sr-Cyrl-RS" dirty="0" smtClean="0"/>
              <a:t>К</a:t>
            </a:r>
            <a:r>
              <a:rPr lang="sr-Cyrl-RS" dirty="0" smtClean="0">
                <a:latin typeface="+mn-lt"/>
              </a:rPr>
              <a:t>ОНСТАТАЦИЈА</a:t>
            </a:r>
            <a:endParaRPr lang="en-US" dirty="0" smtClean="0">
              <a:latin typeface="+mn-lt"/>
            </a:endParaRPr>
          </a:p>
          <a:p>
            <a:pPr algn="ctr"/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sr-Cyrl-RS" dirty="0" smtClean="0">
                <a:latin typeface="+mn-lt"/>
              </a:rPr>
              <a:t>РЕКОНСТРУКЦИЈА</a:t>
            </a:r>
            <a:endParaRPr lang="en-US" dirty="0" smtClean="0">
              <a:latin typeface="+mn-lt"/>
            </a:endParaRPr>
          </a:p>
        </p:txBody>
      </p:sp>
      <p:pic>
        <p:nvPicPr>
          <p:cNvPr id="8" name="Content Placeholder 7" descr="new-222.jpg"/>
          <p:cNvPicPr>
            <a:picLocks noGrp="1" noChangeAspect="1"/>
          </p:cNvPicPr>
          <p:nvPr>
            <p:ph sz="half" idx="4"/>
          </p:nvPr>
        </p:nvPicPr>
        <p:blipFill>
          <a:blip r:embed="rId2"/>
          <a:stretch>
            <a:fillRect/>
          </a:stretch>
        </p:blipFill>
        <p:spPr>
          <a:xfrm>
            <a:off x="762000" y="2590800"/>
            <a:ext cx="3733800" cy="3413552"/>
          </a:xfrm>
        </p:spPr>
      </p:pic>
      <p:pic>
        <p:nvPicPr>
          <p:cNvPr id="7" name="Content Placeholder 6" descr="new-2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4523820" y="2667000"/>
            <a:ext cx="4620180" cy="304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586" y="914400"/>
            <a:ext cx="874882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-2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3581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066800"/>
            <a:ext cx="8229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Cyrl-R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“Св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sr-Cyrl-R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r-Cyrl-R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видех за време таштине своје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sr-Cyrl-R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праведника који пропада у правди својој и безбожника који дуго живи у својој злоћи.”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endParaRPr lang="sr-Cyrl-RS" sz="4000" b="1" dirty="0" smtClean="0">
              <a:solidFill>
                <a:srgbClr val="FF0000"/>
              </a:solidFill>
            </a:endParaRPr>
          </a:p>
          <a:p>
            <a:pPr algn="just"/>
            <a:r>
              <a:rPr lang="sr-Cyrl-R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		Књига Проповедникова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557212"/>
            <a:ext cx="8667750" cy="57435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_re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2" y="557150"/>
            <a:ext cx="8667787" cy="58053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  <a:latin typeface="+mn-lt"/>
              </a:rPr>
              <a:t>Поређење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dirty="0" smtClean="0"/>
              <a:t>Нађено стање после експлозије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143000"/>
            <a:ext cx="3733800" cy="1524000"/>
          </a:xfrm>
        </p:spPr>
        <p:txBody>
          <a:bodyPr/>
          <a:lstStyle/>
          <a:p>
            <a:pPr algn="ctr"/>
            <a:r>
              <a:rPr lang="sr-Cyrl-RS" dirty="0" smtClean="0"/>
              <a:t>Стање које му претходи пре експлозије са стварним и претпостављеним местом експлозије</a:t>
            </a:r>
            <a:endParaRPr lang="en-US" dirty="0"/>
          </a:p>
        </p:txBody>
      </p:sp>
      <p:pic>
        <p:nvPicPr>
          <p:cNvPr id="7" name="Content Placeholder 6" descr="new-2f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980" y="2590800"/>
            <a:ext cx="4205620" cy="2820300"/>
          </a:xfrm>
        </p:spPr>
      </p:pic>
      <p:pic>
        <p:nvPicPr>
          <p:cNvPr id="8" name="Content Placeholder 7" descr="pos_sk1.bmp"/>
          <p:cNvPicPr>
            <a:picLocks noGrp="1" noChangeAspect="1"/>
          </p:cNvPicPr>
          <p:nvPr>
            <p:ph sz="half" idx="4"/>
          </p:nvPr>
        </p:nvPicPr>
        <p:blipFill>
          <a:blip r:embed="rId3"/>
          <a:stretch>
            <a:fillRect/>
          </a:stretch>
        </p:blipFill>
        <p:spPr>
          <a:xfrm>
            <a:off x="5029200" y="2971800"/>
            <a:ext cx="3810000" cy="3459165"/>
          </a:xfrm>
          <a:prstGeom prst="rect">
            <a:avLst/>
          </a:prstGeom>
        </p:spPr>
      </p:pic>
      <p:sp>
        <p:nvSpPr>
          <p:cNvPr id="9" name="5-Point Star 8"/>
          <p:cNvSpPr/>
          <p:nvPr/>
        </p:nvSpPr>
        <p:spPr>
          <a:xfrm>
            <a:off x="8686800" y="4191000"/>
            <a:ext cx="4572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8600" y="4191000"/>
            <a:ext cx="533400" cy="152400"/>
          </a:xfrm>
          <a:prstGeom prst="rect">
            <a:avLst/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000" dirty="0" smtClean="0">
                <a:solidFill>
                  <a:schemeClr val="tx1"/>
                </a:solidFill>
              </a:rPr>
              <a:t>ЦЕ</a:t>
            </a:r>
            <a:r>
              <a:rPr lang="sr-Cyrl-RS" sz="900" dirty="0" smtClean="0">
                <a:solidFill>
                  <a:schemeClr val="tx1"/>
                </a:solidFill>
              </a:rPr>
              <a:t>с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10600" y="4038600"/>
            <a:ext cx="533400" cy="152400"/>
          </a:xfrm>
          <a:prstGeom prst="rect">
            <a:avLst/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000" dirty="0" smtClean="0">
                <a:solidFill>
                  <a:schemeClr val="tx1"/>
                </a:solidFill>
              </a:rPr>
              <a:t>ЦЕ</a:t>
            </a:r>
            <a:r>
              <a:rPr lang="sr-Cyrl-RS" sz="900" dirty="0" smtClean="0">
                <a:solidFill>
                  <a:schemeClr val="tx1"/>
                </a:solidFill>
              </a:rPr>
              <a:t>п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7239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61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772400" cy="3124200"/>
          </a:xfrm>
        </p:spPr>
        <p:txBody>
          <a:bodyPr>
            <a:noAutofit/>
          </a:bodyPr>
          <a:lstStyle/>
          <a:p>
            <a:pPr algn="ctr"/>
            <a:r>
              <a:rPr lang="sr-Cyrl-RS" sz="4800" b="1" dirty="0" smtClean="0">
                <a:solidFill>
                  <a:srgbClr val="FF0000"/>
                </a:solidFill>
                <a:latin typeface="+mn-lt"/>
              </a:rPr>
              <a:t>ТЕРМИНАЛНО-БАЛИСТИЧКИ ДОМЕН</a:t>
            </a:r>
            <a:br>
              <a:rPr lang="sr-Cyrl-RS" sz="4800" b="1" dirty="0" smtClean="0">
                <a:solidFill>
                  <a:srgbClr val="FF0000"/>
                </a:solidFill>
                <a:latin typeface="+mn-lt"/>
              </a:rPr>
            </a:br>
            <a:r>
              <a:rPr lang="sr-Cyrl-RS" sz="4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sr-Cyrl-RS" sz="4800" b="1" dirty="0" smtClean="0">
                <a:solidFill>
                  <a:srgbClr val="FF0000"/>
                </a:solidFill>
                <a:latin typeface="+mn-lt"/>
              </a:rPr>
            </a:br>
            <a:r>
              <a:rPr lang="sr-Cyrl-RS" sz="4800" b="1" dirty="0" smtClean="0">
                <a:solidFill>
                  <a:srgbClr val="FF0000"/>
                </a:solidFill>
                <a:latin typeface="+mn-lt"/>
              </a:rPr>
              <a:t>-компарација-</a:t>
            </a:r>
            <a:endParaRPr lang="en-US" sz="48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 descr="H:\Aznalec\ostatní\aTuzla\výsledky naše\fotky do zprávy\DSC_75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rcRect/>
          <a:stretch/>
        </p:blipFill>
        <p:spPr bwMode="auto">
          <a:xfrm>
            <a:off x="1066800" y="1219201"/>
            <a:ext cx="7543800" cy="4953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0"/>
            <a:ext cx="8229600" cy="2133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Слика 2.44 Аутомобил Голф Мк I након првог експеримента (ауто је померен натраг и гурнут према зиду зграде продавнице НИК)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58785"/>
            <a:ext cx="7137096" cy="459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ПОРЕЂЕЊЕ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sz="2000" dirty="0" smtClean="0"/>
              <a:t>ОПИТ  12. 03. 2015.г.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4038600" cy="762000"/>
          </a:xfrm>
        </p:spPr>
        <p:txBody>
          <a:bodyPr/>
          <a:lstStyle/>
          <a:p>
            <a:pPr algn="ctr"/>
            <a:r>
              <a:rPr lang="sr-Cyrl-RS" sz="2000" dirty="0" smtClean="0"/>
              <a:t>Возило из стварног догађаја, снимљен ујутро после трагедије</a:t>
            </a:r>
            <a:endParaRPr lang="en-US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956285"/>
            <a:ext cx="3733800" cy="246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7" descr="w-21.jpg"/>
          <p:cNvPicPr>
            <a:picLocks noGrp="1"/>
          </p:cNvPicPr>
          <p:nvPr>
            <p:ph sz="half" idx="4"/>
          </p:nvPr>
        </p:nvPicPr>
        <p:blipFill>
          <a:blip r:embed="rId3"/>
          <a:stretch>
            <a:fillRect/>
          </a:stretch>
        </p:blipFill>
        <p:spPr>
          <a:xfrm>
            <a:off x="4800600" y="3276600"/>
            <a:ext cx="4114800" cy="167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-2.jpg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228600" y="990600"/>
            <a:ext cx="8739361" cy="47939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01" descr="K:\סרביה\100_FUJI\DSCF0806.JPG"/>
          <p:cNvPicPr/>
          <p:nvPr/>
        </p:nvPicPr>
        <p:blipFill>
          <a:blip r:embed="rId2" cstate="print">
            <a:lum contrast="4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6629399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-2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762000" y="2514600"/>
            <a:ext cx="7543799" cy="2971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 smtClean="0">
                <a:latin typeface="+mn-lt"/>
              </a:rPr>
              <a:t>ПОРЕЂЕЊА</a:t>
            </a:r>
            <a:endParaRPr lang="en-US" b="1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>
                <a:latin typeface="+mn-lt"/>
              </a:rPr>
              <a:t>СТВАРНО СТАЊЕ</a:t>
            </a:r>
            <a:endParaRPr lang="en-US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sr-Cyrl-RS" dirty="0" smtClean="0">
                <a:latin typeface="+mn-lt"/>
              </a:rPr>
              <a:t>ЕКСПЕРИМЕНТ</a:t>
            </a:r>
            <a:endParaRPr lang="en-US" dirty="0">
              <a:latin typeface="+mn-lt"/>
            </a:endParaRPr>
          </a:p>
        </p:txBody>
      </p:sp>
      <p:pic>
        <p:nvPicPr>
          <p:cNvPr id="7" name="Content Placeholder 6" descr="w-21.jpg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3124200"/>
            <a:ext cx="4419600" cy="1904999"/>
          </a:xfrm>
          <a:prstGeom prst="rect">
            <a:avLst/>
          </a:prstGeom>
        </p:spPr>
      </p:pic>
      <p:pic>
        <p:nvPicPr>
          <p:cNvPr id="8" name="Content Placeholder 7" descr="w-25.jpg"/>
          <p:cNvPicPr>
            <a:picLocks noGrp="1"/>
          </p:cNvPicPr>
          <p:nvPr>
            <p:ph sz="half" idx="4"/>
          </p:nvPr>
        </p:nvPicPr>
        <p:blipFill>
          <a:blip r:embed="rId3"/>
          <a:stretch>
            <a:fillRect/>
          </a:stretch>
        </p:blipFill>
        <p:spPr>
          <a:xfrm>
            <a:off x="4953000" y="3044606"/>
            <a:ext cx="3733800" cy="22927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-25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600200" y="3581400"/>
            <a:ext cx="5334000" cy="2667000"/>
          </a:xfrm>
          <a:prstGeom prst="rect">
            <a:avLst/>
          </a:prstGeom>
        </p:spPr>
      </p:pic>
      <p:pic>
        <p:nvPicPr>
          <p:cNvPr id="3" name="Picture 2" descr="w-2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914400" y="838200"/>
            <a:ext cx="6629400" cy="2362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92125" cy="873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Ilija\Desktop\Pos_ans\w-2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276600"/>
            <a:ext cx="601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w-2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914400" y="838200"/>
            <a:ext cx="6629400" cy="2362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77" descr="D:\fotky Nikinci\Nikon D7000\DSC_411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rcRect/>
          <a:stretch/>
        </p:blipFill>
        <p:spPr bwMode="auto">
          <a:xfrm>
            <a:off x="1066800" y="914400"/>
            <a:ext cx="7772399" cy="518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1" descr="D:\fotky Nikinci\Nikon D7000\DSC_425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rcRect/>
          <a:stretch/>
        </p:blipFill>
        <p:spPr bwMode="auto">
          <a:xfrm>
            <a:off x="304800" y="990600"/>
            <a:ext cx="7924800" cy="5181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 descr="H:\Aznalec\ostatní\aTuzla\výsledky naše\fotky do zprávy\DSC_75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rcRect/>
          <a:stretch/>
        </p:blipFill>
        <p:spPr bwMode="auto">
          <a:xfrm>
            <a:off x="1066800" y="1219201"/>
            <a:ext cx="7543800" cy="4953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2400" cy="4525962"/>
          </a:xfrm>
        </p:spPr>
        <p:txBody>
          <a:bodyPr>
            <a:noAutofit/>
          </a:bodyPr>
          <a:lstStyle/>
          <a:p>
            <a:pPr algn="ctr"/>
            <a:r>
              <a:rPr lang="sr-Cyrl-RS" sz="6000" b="1" dirty="0" smtClean="0">
                <a:solidFill>
                  <a:srgbClr val="FF0000"/>
                </a:solidFill>
              </a:rPr>
              <a:t>Стварна и експериментална оштећења возила су неупоредива</a:t>
            </a:r>
            <a:r>
              <a:rPr lang="en-US" sz="6000" b="1" dirty="0" smtClean="0">
                <a:solidFill>
                  <a:srgbClr val="FF0000"/>
                </a:solidFill>
              </a:rPr>
              <a:t>!</a:t>
            </a:r>
            <a:r>
              <a:rPr lang="sr-Cyrl-RS" sz="6000" b="1" dirty="0" smtClean="0">
                <a:solidFill>
                  <a:srgbClr val="FF0000"/>
                </a:solidFill>
              </a:rPr>
              <a:t/>
            </a:r>
            <a:br>
              <a:rPr lang="sr-Cyrl-RS" sz="6000" b="1" dirty="0" smtClean="0">
                <a:solidFill>
                  <a:srgbClr val="FF0000"/>
                </a:solidFill>
              </a:rPr>
            </a:br>
            <a:endParaRPr lang="en-US" sz="6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x-2.jpg"/>
          <p:cNvPicPr>
            <a:picLocks noChangeAspect="1"/>
          </p:cNvPicPr>
          <p:nvPr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304800" y="1828800"/>
            <a:ext cx="8686800" cy="34258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32766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sr-Cyrl-RS" sz="2300" b="1" dirty="0" smtClean="0"/>
              <a:t>“Према верзији Др. Зечевића, пројектил је експлодирао при углу који би иначе требао да изазове уништење браника при вршењу притисака експлозије и фрагмената у смеру наниже, као што је било у извршеним тестовима, укључујући без изузетка, уништење браника и стране возила, наниже и ка унутра. Чињеница да је у Тузланском догађају браник савијен навише, без идентификације продора фрагмената/савијања/кидања браника као резултат комбинације резултата експлозије пројектила указује да је ефекат деловања био у смеру навише, то јест, притисак експлозије и/или ефекат уништења/удара се кретао одоздо навише.” – </a:t>
            </a:r>
            <a:r>
              <a:rPr lang="sr-Cyrl-RS" sz="2300" b="1" dirty="0" smtClean="0">
                <a:solidFill>
                  <a:srgbClr val="FF0000"/>
                </a:solidFill>
              </a:rPr>
              <a:t>Ј. Шарон</a:t>
            </a:r>
            <a:endParaRPr lang="en-US" sz="2300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1000" y="1447800"/>
            <a:ext cx="8229600" cy="1470025"/>
          </a:xfrm>
        </p:spPr>
        <p:txBody>
          <a:bodyPr/>
          <a:lstStyle/>
          <a:p>
            <a:r>
              <a:rPr lang="sr-Cyrl-RS" b="1" dirty="0" smtClean="0">
                <a:latin typeface="+mn-lt"/>
              </a:rPr>
              <a:t>ПАРЦИЈАЛНИ ЗАКЉУЧАК</a:t>
            </a:r>
            <a:endParaRPr lang="en-US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751344"/>
            <a:ext cx="82296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“</a:t>
            </a:r>
            <a:r>
              <a:rPr lang="ru-RU" sz="2400" dirty="0" smtClean="0"/>
              <a:t>Ове 2 жртве су се налазиле веома близу месту експлозије (2-3 метра), као што је одређено у мишљењу др. Зечевића. </a:t>
            </a:r>
            <a:r>
              <a:rPr lang="ru-RU" sz="2000" b="1" dirty="0" smtClean="0">
                <a:solidFill>
                  <a:srgbClr val="0070C0"/>
                </a:solidFill>
              </a:rPr>
              <a:t>(ове две жтрве су индикативно полицајци, присутни на том месту од 17.00 ч. па све до експлозије - прим прев.)</a:t>
            </a:r>
          </a:p>
          <a:p>
            <a:pPr algn="just"/>
            <a:r>
              <a:rPr lang="en-US" sz="2400" dirty="0" smtClean="0"/>
              <a:t>…………..</a:t>
            </a:r>
            <a:r>
              <a:rPr lang="sr-Cyrl-RS" sz="2400" dirty="0" smtClean="0"/>
              <a:t>постоји фундаментална разлика између два сценарија. У експерименту су фигуре људи биле изложене веома јаком деструктивном ефекту експлозива пројектила 130мм. Са друге стране, у стварном догађају је очигледно да су жртве повређене оружјем са далеко слабијим експлозивним ефектом који производи мању и бројнију фрагментацију </a:t>
            </a:r>
            <a:r>
              <a:rPr lang="sr-Cyrl-RS" sz="2400" dirty="0" smtClean="0">
                <a:solidFill>
                  <a:srgbClr val="FF0000"/>
                </a:solidFill>
              </a:rPr>
              <a:t>(попут експлозивног ефекта ручне бомбе или нечег сличног), </a:t>
            </a:r>
            <a:r>
              <a:rPr lang="sr-Cyrl-RS" sz="2400" dirty="0" smtClean="0"/>
              <a:t>која садржи експлозиве са негативним балансом кисеоника, попут ТНТ и који производи јако зацрњење од гарежи. </a:t>
            </a:r>
            <a:r>
              <a:rPr lang="sr-Cyrl-RS" sz="2400" b="1" dirty="0" smtClean="0">
                <a:solidFill>
                  <a:srgbClr val="FF0000"/>
                </a:solidFill>
              </a:rPr>
              <a:t>У супротном, центар експлозије је био даље него што је пријављен</a:t>
            </a:r>
            <a:r>
              <a:rPr lang="sr-Cyrl-RS" sz="2400" b="1" dirty="0" smtClean="0"/>
              <a:t>.”</a:t>
            </a:r>
            <a:r>
              <a:rPr lang="en-US" sz="2400" b="1" dirty="0" smtClean="0"/>
              <a:t> – </a:t>
            </a: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Jo</a:t>
            </a:r>
            <a:r>
              <a:rPr lang="sr-Cyrl-RS" sz="2400" b="1" dirty="0" smtClean="0">
                <a:solidFill>
                  <a:srgbClr val="FF0000"/>
                </a:solidFill>
                <a:latin typeface="Cambria" pitchFamily="18" charset="0"/>
              </a:rPr>
              <a:t>з</a:t>
            </a: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</a:t>
            </a:r>
            <a:r>
              <a:rPr lang="sr-Cyrl-RS" sz="2400" b="1" dirty="0" smtClean="0">
                <a:solidFill>
                  <a:srgbClr val="FF0000"/>
                </a:solidFill>
                <a:latin typeface="Cambria" pitchFamily="18" charset="0"/>
              </a:rPr>
              <a:t>ф </a:t>
            </a: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sr-Cyrl-RS" sz="2400" b="1" dirty="0" smtClean="0">
                <a:solidFill>
                  <a:srgbClr val="FF0000"/>
                </a:solidFill>
                <a:latin typeface="Cambria" pitchFamily="18" charset="0"/>
              </a:rPr>
              <a:t>Ш</a:t>
            </a: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a</a:t>
            </a:r>
            <a:r>
              <a:rPr lang="sr-Cyrl-RS" sz="2400" b="1" dirty="0" smtClean="0">
                <a:solidFill>
                  <a:srgbClr val="FF0000"/>
                </a:solidFill>
                <a:latin typeface="Cambria" pitchFamily="18" charset="0"/>
              </a:rPr>
              <a:t>р</a:t>
            </a:r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o</a:t>
            </a:r>
            <a:r>
              <a:rPr lang="sr-Cyrl-RS" sz="2400" b="1" dirty="0" smtClean="0">
                <a:solidFill>
                  <a:srgbClr val="FF0000"/>
                </a:solidFill>
                <a:latin typeface="Cambria" pitchFamily="18" charset="0"/>
              </a:rPr>
              <a:t>н</a:t>
            </a:r>
            <a:endParaRPr lang="en-US" sz="2400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371600"/>
            <a:ext cx="8915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«Једна од најбитнијих супротности која је произашла из инцидента на Тузланској Капији, а није била решена од стране Др. Зечевића у његовом извештају, јесте необјашњива разлика између величине кратера и масовне количине жртава на тргу и око њега, што би могло да указује на </a:t>
            </a:r>
            <a:r>
              <a:rPr lang="ru-RU" sz="2400" b="1" dirty="0" smtClean="0">
                <a:solidFill>
                  <a:srgbClr val="FF0000"/>
                </a:solidFill>
              </a:rPr>
              <a:t>умешаност великих количина експлозива и фрагментације</a:t>
            </a:r>
            <a:r>
              <a:rPr lang="ru-RU" sz="2400" dirty="0" smtClean="0"/>
              <a:t>, наспрам мале штете на објектима близу места експлозије– попут аутомобила Голф и зграде НИК, што би могло да </a:t>
            </a:r>
            <a:r>
              <a:rPr lang="ru-RU" sz="2400" b="1" dirty="0" smtClean="0">
                <a:solidFill>
                  <a:srgbClr val="FF0000"/>
                </a:solidFill>
              </a:rPr>
              <a:t>указује на умешаност мале количине експлозива и фрагментационих ефеката</a:t>
            </a:r>
            <a:r>
              <a:rPr lang="ru-RU" sz="2400" dirty="0" smtClean="0"/>
              <a:t>.»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685800"/>
            <a:ext cx="83058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«Закључак овог писаног експертског мишљења је недвосмислен, штета на возилу „ГОЛФ“ и фасади зграде НИК указује да нема могућности да је ТФ пројектил 130мм експлодирао на удаљености од око 2м од зида и 40цм од аутомобила „Голф“ без значајних оштећења, као што се десило у том случају. Овај закључак је заснован на резултатима Тестова, извршених од долепотписаног у Техничко Опитном Центру 10. и 11.02.2016., као што је описано у овом Извештају, који су </a:t>
            </a:r>
            <a:r>
              <a:rPr lang="ru-RU" sz="2000" b="1" dirty="0" smtClean="0">
                <a:solidFill>
                  <a:srgbClr val="002060"/>
                </a:solidFill>
              </a:rPr>
              <a:t>показали да нема разлике око правца пројектила и угла његовог нагиба – његова експлозија изазива много значајнија оштећења аутомобилу и зиду од оштећења која су се десила на тргу Капија. Такође, ти различити правци долета и Падни Угао пројектила би резлутовали, као што је доказано Тестом спроведеним 11.02.2016., са значајном разликом у шаблону распореда повреда људи од оног који је виђен на тргу Капија.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Други Тестови спроведени од стране српских експерата који су кратко описани на крају овог Извештаја показују исте резултате.»</a:t>
            </a:r>
            <a:r>
              <a:rPr lang="ru-RU" sz="2000" dirty="0" smtClean="0"/>
              <a:t>- </a:t>
            </a:r>
            <a:r>
              <a:rPr lang="ru-RU" sz="2000" b="1" dirty="0" smtClean="0">
                <a:solidFill>
                  <a:srgbClr val="FF0000"/>
                </a:solidFill>
              </a:rPr>
              <a:t>Ј. ШАРОН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720840"/>
            <a:ext cx="85344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Резултати анализе сваке од карактеристика које је др. Зечевић закључио у свом мишљењу указују недвосмислено и јасно </a:t>
            </a:r>
            <a:r>
              <a:rPr lang="ru-RU" sz="3200" b="1" dirty="0" smtClean="0">
                <a:solidFill>
                  <a:srgbClr val="FF0000"/>
                </a:solidFill>
              </a:rPr>
              <a:t>да је мишљење др. Зечевића фундаментално немогуће, засновано на лажним, недоказаним и непровереним подацима.</a:t>
            </a:r>
          </a:p>
          <a:p>
            <a:pPr algn="just"/>
            <a:r>
              <a:rPr lang="ru-RU" sz="2800" dirty="0" smtClean="0"/>
              <a:t>Чак ниједна од тачака, које су испитане за припрему овог извештаја и подржане стварним теренским тестовима, не подржава шпекулације и закључке Др. Зечевића.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228600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400" dirty="0" smtClean="0">
                <a:solidFill>
                  <a:srgbClr val="FF0000"/>
                </a:solidFill>
                <a:latin typeface="Cambria" pitchFamily="18" charset="0"/>
              </a:rPr>
              <a:t>Јозеф Шарон - дефинитивно</a:t>
            </a:r>
            <a:endParaRPr lang="en-US" sz="4400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Cyrl-RS" sz="4800" b="1" dirty="0" smtClean="0"/>
              <a:t>ОСВРТ НА ДОКАЗНИ МАТЕРИЈАЛ</a:t>
            </a:r>
            <a:endParaRPr lang="en-US" sz="4800" b="1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Cyrl-RS" sz="7200" dirty="0" smtClean="0">
                <a:latin typeface="+mn-lt"/>
              </a:rPr>
              <a:t>ПРАВНИ ДОМЕЕН</a:t>
            </a:r>
            <a:endParaRPr lang="en-US" sz="72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sadesktopa\New folder\new-44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9587" y="685800"/>
            <a:ext cx="8994413" cy="5105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otez prema gulamu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3068" y="450066"/>
            <a:ext cx="8563732" cy="567609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ka iz PS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517661" y="457200"/>
            <a:ext cx="10487646" cy="560514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ew-52.bmp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304800"/>
            <a:ext cx="6324600" cy="6553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>
                <a:solidFill>
                  <a:srgbClr val="FF0000"/>
                </a:solidFill>
                <a:latin typeface="+mn-lt"/>
              </a:rPr>
              <a:t>МУНИЦИЈА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dirty="0" smtClean="0"/>
              <a:t>130 мм ТФ пројектил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752600"/>
            <a:ext cx="3733800" cy="914400"/>
          </a:xfrm>
        </p:spPr>
        <p:txBody>
          <a:bodyPr>
            <a:normAutofit fontScale="92500"/>
          </a:bodyPr>
          <a:lstStyle/>
          <a:p>
            <a:endParaRPr lang="sr-Cyrl-RS" dirty="0" smtClean="0"/>
          </a:p>
          <a:p>
            <a:pPr algn="ctr"/>
            <a:r>
              <a:rPr lang="sr-Cyrl-RS" dirty="0" smtClean="0"/>
              <a:t>130 </a:t>
            </a:r>
            <a:r>
              <a:rPr lang="sr-Cyrl-RS" dirty="0" smtClean="0"/>
              <a:t>мм ТФ </a:t>
            </a:r>
            <a:r>
              <a:rPr lang="sr-Cyrl-RS" dirty="0" smtClean="0"/>
              <a:t> комплетан метак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1_1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67400" y="2895600"/>
            <a:ext cx="1733550" cy="3619500"/>
          </a:xfrm>
        </p:spPr>
      </p:pic>
      <p:pic>
        <p:nvPicPr>
          <p:cNvPr id="8" name="Content Placeholder 7" descr="AA_130He.jpg"/>
          <p:cNvPicPr>
            <a:picLocks noGrp="1" noChangeAspect="1"/>
          </p:cNvPicPr>
          <p:nvPr>
            <p:ph sz="half" idx="4"/>
          </p:nvPr>
        </p:nvPicPr>
        <p:blipFill>
          <a:blip r:embed="rId3"/>
          <a:stretch>
            <a:fillRect/>
          </a:stretch>
        </p:blipFill>
        <p:spPr>
          <a:xfrm>
            <a:off x="1447799" y="2514600"/>
            <a:ext cx="2286001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1447800"/>
            <a:ext cx="9228552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Увид  у судску документацију, првенствено  у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„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ЗАПИСНИК О УВИЂАЈУ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”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који је урадио Виши суд у Тузли, бр.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Кри. 29/95, током 25.и 26. 05. 1995. године са припадајућом фотодокументацијом од 75 фотографија, 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затим и у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остале прилоге који чине саставни део тог записника, показује: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Кратка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хронологија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(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Доступни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инкриминишући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подаци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из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евиденције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правосуђа</a:t>
            </a:r>
            <a:r>
              <a:rPr lang="sr-Cyrl-RS" sz="14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)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*"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25.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мај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1995. 20</a:t>
            </a: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55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.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Наводна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експлозија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артиљеријске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гранате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уз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истовремени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продужен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прекид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напајања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електричном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енергијом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нестанак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свих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телефонских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веза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*"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21</a:t>
            </a: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30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-22</a:t>
            </a: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00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.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Судско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полицијско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особље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алармирано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негде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око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21</a:t>
            </a: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10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ч.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Они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постепено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пристижу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лице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места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у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интервалу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између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21</a:t>
            </a: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30 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(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истражни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судија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део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тима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)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остали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до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22</a:t>
            </a: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00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часа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*"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21</a:t>
            </a: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30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.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Стигао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истражни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судија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који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констатује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да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једне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жртве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више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нема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тргу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–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сви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рањени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умрли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су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евакуисани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пре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него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што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стигао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истражни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судија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 (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исти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записник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ЦСБ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Тузла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Вишег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суда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у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Тузли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бр. Кри. 29/95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*"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*"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23</a:t>
            </a: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00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. 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Упркос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нестанку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струје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,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тоталном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мраку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прекинутим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телефонским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везама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целокупно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поменуто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особље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већ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зна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: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-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да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експлодирала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граната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130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мм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која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користи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само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максималним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пуњењем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(sic),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-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да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та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граната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има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ознаку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ОФ-482М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да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руска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,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-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да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долетела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из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правца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270</a:t>
            </a: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0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± 10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,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као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удаљености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од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17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до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27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километара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,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-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да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стигла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агресорских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″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четничких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″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положаја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планини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Озрен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.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Такви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подаци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наводе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у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полицијском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извештају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,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без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обзира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чињеницу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да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без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светла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улици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,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нико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није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могао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да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направи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минималну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стручну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процену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основу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трагова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које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оставила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експлозија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Symbol" pitchFamily="18" charset="2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04800" y="609600"/>
            <a:ext cx="915134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26.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мај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1995. 07</a:t>
            </a: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00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лицу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места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поново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правосудни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полицијски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органи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;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првог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поподневног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часа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истог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место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злочина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цео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трг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темељно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очишћени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опрани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од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стране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комуналног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предузећа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чиме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сви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непосредни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трагови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злочина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избрисани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Сви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људски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остаци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сакупљени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сахрањени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заједно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у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гробницу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Лице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места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радикално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промењено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трагови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избрисани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том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моменту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новоформирана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истражна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комисија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отпочиње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истрагу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мерење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Шта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основу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чега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истраживали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мерили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?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Целокупна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одећа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жртава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спаљена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или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другачије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уништена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Особље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Медицинског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Клиничког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Центра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Тузла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направило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једну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комплетну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обдукцију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као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потпуне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документоване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детаљне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спољашње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прегледе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погинулих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једно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тело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фотографисано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свих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страна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најмање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два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(2)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мртва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тела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виде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трагове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оперативних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захвата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који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указују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умрли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време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или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после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операције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Узрок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смрти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ових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људи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нигде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био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наведен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Ниједан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рендген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снимак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направљен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Направљен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само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велики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број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фотографија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од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којих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документацију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ушло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тек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80-сетак,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брижљиво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пробраних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докажу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нешто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унапред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планирано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Нико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узео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узорке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површине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аутомобила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Голф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осталих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возила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чиме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релатино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лако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утврдио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тип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врста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употребљеног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експлозива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Нико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захтевао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анализу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наводно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сакупљених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парчади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кошуљице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пројектила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(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једно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парче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показано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током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суђења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) 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утврдио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о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чијем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челику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реч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– о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домаћем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или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туђем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Нико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није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узео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узорке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непознате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црвене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и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црне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прашине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површине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трга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који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несумњиво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указују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употребу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нестандардног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(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невојног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)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експлозива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Тачан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број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погинулих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још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неколико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дана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будући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су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нека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од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несрећне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деце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накнадно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умирала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од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последица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рањавања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Све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02. 06.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барата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се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бројем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од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60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до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66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погинулих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sr-Cyrl-RS" sz="2400" dirty="0" smtClean="0">
                <a:latin typeface="Arial Black" pitchFamily="34" charset="0"/>
              </a:rPr>
              <a:t>О</a:t>
            </a:r>
            <a:r>
              <a:rPr lang="en-GB" sz="2400" b="1" dirty="0" err="1" smtClean="0">
                <a:latin typeface="Arial Black" pitchFamily="34" charset="0"/>
              </a:rPr>
              <a:t>вде</a:t>
            </a:r>
            <a:r>
              <a:rPr lang="sr-Cyrl-RS" sz="2400" b="1" dirty="0" smtClean="0">
                <a:latin typeface="Arial Black" pitchFamily="34" charset="0"/>
              </a:rPr>
              <a:t> </a:t>
            </a:r>
            <a:r>
              <a:rPr lang="en-GB" sz="2400" b="1" dirty="0" err="1" smtClean="0">
                <a:latin typeface="Arial Black" pitchFamily="34" charset="0"/>
              </a:rPr>
              <a:t>се</a:t>
            </a:r>
            <a:r>
              <a:rPr lang="en-GB" sz="2400" b="1" dirty="0" smtClean="0">
                <a:latin typeface="Arial Black" pitchFamily="34" charset="0"/>
              </a:rPr>
              <a:t>,</a:t>
            </a:r>
            <a:r>
              <a:rPr lang="sr-Cyrl-RS" sz="2400" b="1" dirty="0" smtClean="0">
                <a:latin typeface="Arial Black" pitchFamily="34" charset="0"/>
              </a:rPr>
              <a:t> у судском записнику,</a:t>
            </a:r>
            <a:r>
              <a:rPr lang="en-GB" sz="2400" b="1" dirty="0" smtClean="0">
                <a:latin typeface="Arial Black" pitchFamily="34" charset="0"/>
              </a:rPr>
              <a:t> </a:t>
            </a:r>
            <a:r>
              <a:rPr lang="en-GB" sz="2400" b="1" dirty="0" err="1" smtClean="0">
                <a:latin typeface="Arial Black" pitchFamily="34" charset="0"/>
              </a:rPr>
              <a:t>под</a:t>
            </a:r>
            <a:r>
              <a:rPr lang="en-GB" sz="2400" b="1" dirty="0" smtClean="0">
                <a:latin typeface="Arial Black" pitchFamily="34" charset="0"/>
              </a:rPr>
              <a:t> </a:t>
            </a:r>
            <a:r>
              <a:rPr lang="en-GB" sz="2400" b="1" dirty="0" err="1" smtClean="0">
                <a:latin typeface="Arial Black" pitchFamily="34" charset="0"/>
              </a:rPr>
              <a:t>датумом</a:t>
            </a:r>
            <a:r>
              <a:rPr lang="en-GB" sz="2400" b="1" dirty="0" smtClean="0">
                <a:latin typeface="Arial Black" pitchFamily="34" charset="0"/>
              </a:rPr>
              <a:t> 25.05. 1995.  о </a:t>
            </a:r>
            <a:r>
              <a:rPr lang="en-GB" sz="2400" b="1" dirty="0" err="1" smtClean="0">
                <a:latin typeface="Arial Black" pitchFamily="34" charset="0"/>
              </a:rPr>
              <a:t>сутрашњем</a:t>
            </a:r>
            <a:r>
              <a:rPr lang="en-GB" sz="2400" b="1" dirty="0" smtClean="0">
                <a:latin typeface="Arial Black" pitchFamily="34" charset="0"/>
              </a:rPr>
              <a:t> </a:t>
            </a:r>
            <a:r>
              <a:rPr lang="en-GB" sz="2400" b="1" dirty="0" err="1" smtClean="0">
                <a:latin typeface="Arial Black" pitchFamily="34" charset="0"/>
              </a:rPr>
              <a:t>дану</a:t>
            </a:r>
            <a:r>
              <a:rPr lang="en-GB" sz="2400" b="1" dirty="0" smtClean="0">
                <a:latin typeface="Arial Black" pitchFamily="34" charset="0"/>
              </a:rPr>
              <a:t> </a:t>
            </a:r>
            <a:r>
              <a:rPr lang="en-GB" sz="2400" b="1" dirty="0" err="1" smtClean="0">
                <a:latin typeface="Arial Black" pitchFamily="34" charset="0"/>
              </a:rPr>
              <a:t>говори</a:t>
            </a:r>
            <a:r>
              <a:rPr lang="en-GB" sz="2400" b="1" dirty="0" smtClean="0">
                <a:latin typeface="Arial Black" pitchFamily="34" charset="0"/>
              </a:rPr>
              <a:t> у </a:t>
            </a:r>
            <a:r>
              <a:rPr lang="en-GB" sz="2400" b="1" dirty="0" err="1" smtClean="0">
                <a:latin typeface="Arial Black" pitchFamily="34" charset="0"/>
              </a:rPr>
              <a:t>прошлом</a:t>
            </a:r>
            <a:r>
              <a:rPr lang="en-GB" sz="2400" b="1" dirty="0" smtClean="0">
                <a:latin typeface="Arial Black" pitchFamily="34" charset="0"/>
              </a:rPr>
              <a:t> </a:t>
            </a:r>
            <a:r>
              <a:rPr lang="en-GB" sz="2400" b="1" dirty="0" err="1" smtClean="0">
                <a:latin typeface="Arial Black" pitchFamily="34" charset="0"/>
              </a:rPr>
              <a:t>времену</a:t>
            </a:r>
            <a:r>
              <a:rPr lang="sr-Cyrl-RS" sz="2400" b="1" dirty="0" smtClean="0">
                <a:latin typeface="Arial Black" pitchFamily="34" charset="0"/>
              </a:rPr>
              <a:t>!!!!</a:t>
            </a:r>
            <a:endParaRPr lang="en-US" sz="2400" dirty="0">
              <a:latin typeface="Arial Black" pitchFamily="34" charset="0"/>
            </a:endParaRPr>
          </a:p>
        </p:txBody>
      </p:sp>
      <p:pic>
        <p:nvPicPr>
          <p:cNvPr id="4" name="Content Placeholder 3" descr="new-54.bmp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2209800"/>
            <a:ext cx="8991600" cy="3429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r="24394" b="31816"/>
          <a:stretch>
            <a:fillRect/>
          </a:stretch>
        </p:blipFill>
        <p:spPr bwMode="auto">
          <a:xfrm rot="5400000">
            <a:off x="908137" y="-908137"/>
            <a:ext cx="7327726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219200" y="2819400"/>
            <a:ext cx="457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800" b="1" dirty="0" smtClean="0">
                <a:solidFill>
                  <a:srgbClr val="002060"/>
                </a:solidFill>
              </a:rPr>
              <a:t>ЦЕ</a:t>
            </a:r>
            <a:endParaRPr lang="en-US" sz="800" b="1" dirty="0">
              <a:solidFill>
                <a:srgbClr val="00206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1981200" y="1828800"/>
            <a:ext cx="457200" cy="304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H="1">
            <a:off x="1219200" y="1676400"/>
            <a:ext cx="6858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ik_desno.jpg"/>
          <p:cNvPicPr/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k_desno.jpg"/>
          <p:cNvPicPr/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1524000" y="381000"/>
            <a:ext cx="6235700" cy="3361690"/>
          </a:xfrm>
          <a:prstGeom prst="rect">
            <a:avLst/>
          </a:prstGeom>
        </p:spPr>
      </p:pic>
      <p:pic>
        <p:nvPicPr>
          <p:cNvPr id="3" name="Content Placeholder 3" descr="ni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0"/>
            <a:ext cx="10125636" cy="6629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r="24394" b="31816"/>
          <a:stretch>
            <a:fillRect/>
          </a:stretch>
        </p:blipFill>
        <p:spPr bwMode="auto">
          <a:xfrm rot="5400000">
            <a:off x="908137" y="-908137"/>
            <a:ext cx="7327726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219200" y="2819400"/>
            <a:ext cx="457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800" b="1" dirty="0" smtClean="0">
                <a:solidFill>
                  <a:srgbClr val="002060"/>
                </a:solidFill>
              </a:rPr>
              <a:t>ЦЕ</a:t>
            </a:r>
            <a:endParaRPr lang="en-US" sz="800" b="1" dirty="0">
              <a:solidFill>
                <a:srgbClr val="00206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2667000" y="1143000"/>
            <a:ext cx="1066800" cy="1066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4-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6877" y="404812"/>
            <a:ext cx="5770245" cy="60483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r="24394" b="31816"/>
          <a:stretch>
            <a:fillRect/>
          </a:stretch>
        </p:blipFill>
        <p:spPr bwMode="auto">
          <a:xfrm rot="5400000">
            <a:off x="908137" y="-908137"/>
            <a:ext cx="7327726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219200" y="2819400"/>
            <a:ext cx="457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800" b="1" dirty="0" smtClean="0">
                <a:solidFill>
                  <a:srgbClr val="002060"/>
                </a:solidFill>
              </a:rPr>
              <a:t>ЦЕ</a:t>
            </a:r>
            <a:endParaRPr lang="en-US" sz="800" b="1" dirty="0">
              <a:solidFill>
                <a:srgbClr val="00206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6200000" flipH="1">
            <a:off x="1257300" y="3695700"/>
            <a:ext cx="1371600" cy="685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1600200" y="4267200"/>
            <a:ext cx="1143000" cy="1143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216376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: </a:t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err="1" smtClean="0"/>
              <a:t>Зид</a:t>
            </a:r>
            <a:r>
              <a:rPr lang="en-GB" b="1" dirty="0" smtClean="0"/>
              <a:t> </a:t>
            </a:r>
            <a:r>
              <a:rPr lang="en-GB" b="1" dirty="0" err="1" smtClean="0"/>
              <a:t>је</a:t>
            </a:r>
            <a:r>
              <a:rPr lang="en-GB" b="1" dirty="0" smtClean="0"/>
              <a:t> </a:t>
            </a:r>
            <a:r>
              <a:rPr lang="en-GB" b="1" dirty="0" err="1" smtClean="0"/>
              <a:t>погођен</a:t>
            </a:r>
            <a:r>
              <a:rPr lang="en-GB" b="1" dirty="0" smtClean="0"/>
              <a:t> </a:t>
            </a:r>
            <a:r>
              <a:rPr lang="en-GB" b="1" dirty="0" err="1" smtClean="0"/>
              <a:t>великим</a:t>
            </a:r>
            <a:r>
              <a:rPr lang="en-GB" b="1" dirty="0" smtClean="0"/>
              <a:t> </a:t>
            </a:r>
            <a:r>
              <a:rPr lang="en-GB" b="1" dirty="0" err="1" smtClean="0"/>
              <a:t>бројем</a:t>
            </a:r>
            <a:r>
              <a:rPr lang="en-GB" b="1" dirty="0" smtClean="0"/>
              <a:t> </a:t>
            </a:r>
            <a:r>
              <a:rPr lang="en-GB" b="1" dirty="0" err="1" smtClean="0"/>
              <a:t>фрагмената</a:t>
            </a:r>
            <a:r>
              <a:rPr lang="en-GB" b="1" dirty="0" smtClean="0"/>
              <a:t> </a:t>
            </a:r>
            <a:r>
              <a:rPr lang="en-GB" b="1" dirty="0" err="1" smtClean="0"/>
              <a:t>који</a:t>
            </a:r>
            <a:r>
              <a:rPr lang="en-GB" b="1" dirty="0" smtClean="0"/>
              <a:t> </a:t>
            </a:r>
            <a:r>
              <a:rPr lang="en-GB" b="1" dirty="0" err="1" smtClean="0"/>
              <a:t>не</a:t>
            </a:r>
            <a:r>
              <a:rPr lang="en-GB" b="1" dirty="0" smtClean="0"/>
              <a:t> </a:t>
            </a:r>
            <a:r>
              <a:rPr lang="en-GB" b="1" dirty="0" err="1" smtClean="0"/>
              <a:t>могу</a:t>
            </a:r>
            <a:r>
              <a:rPr lang="en-GB" b="1" dirty="0" smtClean="0"/>
              <a:t> </a:t>
            </a:r>
            <a:r>
              <a:rPr lang="en-GB" b="1" dirty="0" err="1" smtClean="0"/>
              <a:t>доћи</a:t>
            </a:r>
            <a:r>
              <a:rPr lang="en-GB" b="1" dirty="0" smtClean="0"/>
              <a:t> </a:t>
            </a:r>
            <a:r>
              <a:rPr lang="en-GB" b="1" dirty="0" err="1" smtClean="0"/>
              <a:t>од</a:t>
            </a:r>
            <a:r>
              <a:rPr lang="en-GB" b="1" dirty="0" smtClean="0"/>
              <a:t> </a:t>
            </a:r>
            <a:r>
              <a:rPr lang="en-GB" b="1" dirty="0" err="1" smtClean="0"/>
              <a:t>пројектила</a:t>
            </a:r>
            <a:r>
              <a:rPr lang="en-GB" b="1" dirty="0" smtClean="0"/>
              <a:t> </a:t>
            </a:r>
            <a:r>
              <a:rPr lang="en-GB" b="1" dirty="0" err="1" smtClean="0"/>
              <a:t>експлодираног</a:t>
            </a:r>
            <a:r>
              <a:rPr lang="en-GB" b="1" dirty="0" smtClean="0"/>
              <a:t> </a:t>
            </a:r>
            <a:r>
              <a:rPr lang="en-GB" b="1" dirty="0" err="1" smtClean="0"/>
              <a:t>испред</a:t>
            </a:r>
            <a:r>
              <a:rPr lang="en-GB" b="1" dirty="0" smtClean="0"/>
              <a:t> </a:t>
            </a:r>
            <a:r>
              <a:rPr lang="en-GB" b="1" dirty="0" err="1" smtClean="0"/>
              <a:t>зграде</a:t>
            </a:r>
            <a:r>
              <a:rPr lang="en-GB" b="1" dirty="0" smtClean="0"/>
              <a:t> </a:t>
            </a:r>
            <a:r>
              <a:rPr lang="en-GB" b="1" dirty="0" err="1" smtClean="0"/>
              <a:t>продавнице</a:t>
            </a:r>
            <a:r>
              <a:rPr lang="en-GB" b="1" dirty="0" smtClean="0"/>
              <a:t> НИК.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762000" y="2590800"/>
            <a:ext cx="78486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Cyrl-RS" dirty="0" smtClean="0"/>
          </a:p>
          <a:p>
            <a:r>
              <a:rPr lang="sr-Cyrl-RS" sz="2800" b="1" dirty="0" smtClean="0"/>
              <a:t>КРАТКА АНАЛИЗА И ЗАКЉУЧЦИ</a:t>
            </a:r>
            <a:endParaRPr lang="en-US" sz="2800" b="1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b="1" dirty="0" smtClean="0">
                <a:latin typeface="+mn-lt"/>
              </a:rPr>
              <a:t>ПРОСТОРНО-ТОПОГРАФСКИ ДОМЕН</a:t>
            </a:r>
            <a:endParaRPr lang="en-US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utrija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438400" y="227325"/>
            <a:ext cx="3886199" cy="662245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k.jpg"/>
          <p:cNvPicPr/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304800" y="1447800"/>
            <a:ext cx="7924799" cy="4648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4"/>
          <p:cNvPicPr/>
          <p:nvPr/>
        </p:nvPicPr>
        <p:blipFill>
          <a:blip r:embed="rId2">
            <a:lum bright="-20000" contrast="3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371600" y="1143000"/>
            <a:ext cx="6400800" cy="502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745162"/>
          </a:xfrm>
        </p:spPr>
        <p:txBody>
          <a:bodyPr>
            <a:noAutofit/>
          </a:bodyPr>
          <a:lstStyle/>
          <a:p>
            <a:pPr algn="ctr"/>
            <a:r>
              <a:rPr lang="sr-Cyrl-RS" sz="6000" dirty="0" smtClean="0">
                <a:solidFill>
                  <a:srgbClr val="FF0000"/>
                </a:solidFill>
                <a:latin typeface="Arial Black" pitchFamily="34" charset="0"/>
              </a:rPr>
              <a:t>ШТА СУ ПОКАЗАЛИ ОПИТИ?</a:t>
            </a:r>
            <a:br>
              <a:rPr lang="sr-Cyrl-RS" sz="6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sr-Cyrl-RS" sz="60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sr-Cyrl-RS" sz="6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sr-Cyrl-RS" sz="6000" dirty="0" smtClean="0">
                <a:solidFill>
                  <a:srgbClr val="FF0000"/>
                </a:solidFill>
                <a:latin typeface="Arial Black" pitchFamily="34" charset="0"/>
              </a:rPr>
              <a:t>ШТЕТЕ НА ЗГРАДАМА</a:t>
            </a:r>
            <a:endParaRPr lang="en-US" sz="6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29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7979989" cy="4828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-20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705927" y="-417830"/>
            <a:ext cx="5732145" cy="76936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8"/>
          <p:cNvPicPr/>
          <p:nvPr/>
        </p:nvPicPr>
        <p:blipFill>
          <a:blip r:embed="rId2" cstate="print">
            <a:lum contrast="4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267200" y="457200"/>
            <a:ext cx="4465427" cy="5191125"/>
          </a:xfrm>
          <a:prstGeom prst="rect">
            <a:avLst/>
          </a:prstGeom>
        </p:spPr>
      </p:pic>
      <p:pic>
        <p:nvPicPr>
          <p:cNvPr id="3" name="Picture 2" descr="NIK_levo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3597275" cy="56483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Cyrl-RS" sz="4800" b="1" dirty="0" smtClean="0"/>
              <a:t>(судска фотоархива)</a:t>
            </a:r>
            <a:endParaRPr lang="en-US" sz="4800" b="1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 smtClean="0">
                <a:latin typeface="+mn-lt"/>
              </a:rPr>
              <a:t>А КАКО ЈЕ БИЛО  25.05. 1995?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7"/>
          <p:cNvPicPr/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057400" y="1317928"/>
            <a:ext cx="4502777" cy="50828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4"/>
          <p:cNvPicPr/>
          <p:nvPr/>
        </p:nvPicPr>
        <p:blipFill>
          <a:blip r:embed="rId2">
            <a:lum bright="-20000" contrast="3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371600" y="1143000"/>
            <a:ext cx="6400800" cy="502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 bwMode="auto">
          <a:xfrm>
            <a:off x="2258" y="1"/>
            <a:ext cx="91417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zla photo.jpg"/>
          <p:cNvPicPr>
            <a:picLocks noChangeAspect="1"/>
          </p:cNvPicPr>
          <p:nvPr/>
        </p:nvPicPr>
        <p:blipFill>
          <a:blip r:embed="rId2">
            <a:lum bright="10000" contrast="10000"/>
          </a:blip>
          <a:stretch>
            <a:fillRect/>
          </a:stretch>
        </p:blipFill>
        <p:spPr>
          <a:xfrm>
            <a:off x="0" y="80347"/>
            <a:ext cx="9144000" cy="66973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5400" b="1" dirty="0" smtClean="0">
                <a:solidFill>
                  <a:srgbClr val="FF0000"/>
                </a:solidFill>
                <a:latin typeface="+mn-lt"/>
              </a:rPr>
              <a:t>ОПЕТ ЕКСПЕРИМЕНТИ</a:t>
            </a:r>
            <a:endParaRPr lang="en-US" sz="54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_9_1994.jpg"/>
          <p:cNvPicPr/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990601" y="914400"/>
            <a:ext cx="6858000" cy="54863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0"/>
          <p:cNvPicPr/>
          <p:nvPr/>
        </p:nvPicPr>
        <p:blipFill rotWithShape="1">
          <a:blip r:embed="rId2" cstate="print">
            <a:lum bright="10000" contrast="4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rcRect/>
          <a:stretch/>
        </p:blipFill>
        <p:spPr bwMode="auto">
          <a:xfrm>
            <a:off x="1143000" y="1676400"/>
            <a:ext cx="6638925" cy="5953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4400" b="1" dirty="0" smtClean="0">
                <a:solidFill>
                  <a:srgbClr val="FF0000"/>
                </a:solidFill>
                <a:latin typeface="+mn-lt"/>
              </a:rPr>
              <a:t>НАИЗМЕНИЧНА ПОРЕЂЕЊА</a:t>
            </a:r>
            <a:endParaRPr lang="en-US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20"/>
            <a:ext cx="9144000" cy="5140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83770" y="1366838"/>
            <a:ext cx="8985230" cy="48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458575" cy="859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83770" y="1366838"/>
            <a:ext cx="8985230" cy="48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192125" cy="872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lip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83770" y="1366838"/>
            <a:ext cx="8985230" cy="48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83770" y="1366838"/>
            <a:ext cx="8985230" cy="48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739"/>
            <a:ext cx="9144000" cy="43285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44" descr="K:\סרביה\KAPIJA documents\VIDEO I FOTO 10. I 11.2.2016\11.2.2016\FOTO SACA 11.2.2016\IMG_8048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162800" cy="53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jstvo_gulam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57170"/>
            <a:ext cx="8686800" cy="606899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ulam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304800" y="193745"/>
            <a:ext cx="9616499" cy="666425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995"/>
            <a:ext cx="9144000" cy="46120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_9_1994.jpg"/>
          <p:cNvPicPr/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990601" y="914400"/>
            <a:ext cx="6858000" cy="54863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oto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212500"/>
            <a:ext cx="9372599" cy="591366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ulam4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43955" y="81970"/>
            <a:ext cx="8847645" cy="6044194"/>
          </a:xfrm>
        </p:spPr>
      </p:pic>
      <p:pic>
        <p:nvPicPr>
          <p:cNvPr id="5" name="Picture 4" descr="pasic.jpg"/>
          <p:cNvPicPr>
            <a:picLocks noChangeAspect="1"/>
          </p:cNvPicPr>
          <p:nvPr/>
        </p:nvPicPr>
        <p:blipFill>
          <a:blip r:embed="rId4">
            <a:lum bright="20000" contrast="30000"/>
          </a:blip>
          <a:stretch>
            <a:fillRect/>
          </a:stretch>
        </p:blipFill>
        <p:spPr>
          <a:xfrm>
            <a:off x="0" y="245208"/>
            <a:ext cx="9144000" cy="63675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lip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zla photo.jpg"/>
          <p:cNvPicPr>
            <a:picLocks noChangeAspect="1"/>
          </p:cNvPicPr>
          <p:nvPr/>
        </p:nvPicPr>
        <p:blipFill>
          <a:blip r:embed="rId2">
            <a:lum bright="10000" contrast="10000"/>
          </a:blip>
          <a:stretch>
            <a:fillRect/>
          </a:stretch>
        </p:blipFill>
        <p:spPr>
          <a:xfrm>
            <a:off x="0" y="80347"/>
            <a:ext cx="9144000" cy="66973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k.jpg"/>
          <p:cNvPicPr/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04800" y="1447800"/>
            <a:ext cx="7924799" cy="4648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401762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cs-CZ" sz="2200" b="1" dirty="0" smtClean="0">
                <a:solidFill>
                  <a:srgbClr val="FF0000"/>
                </a:solidFill>
              </a:rPr>
              <a:t>Слика 2. Поглед на простор испред продавнице Капија након 3 експлозије пројектила 130мм- без значајних дефеката у приземљу (издужени дефекти се могу видети на зидовима на првом спрату)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4" name="Obrázek 10" descr="H:\Aznalec\ostatní\aTuzla\výsledky naše\fotky do zprávy\DSC04867.JPG"/>
          <p:cNvPicPr>
            <a:picLocks noGrp="1"/>
          </p:cNvPicPr>
          <p:nvPr>
            <p:ph sz="quarter" idx="1"/>
          </p:nvPr>
        </p:nvPicPr>
        <p:blipFill>
          <a:blip r:embed="rId2" cstate="print">
            <a:lum bright="-10000" contrast="30000"/>
            <a:extLst>
              <a:ext uri="{BEBA8EAE-BF5A-486C-A8C5-ECC9F3942E4B}">
                <a14:imgProps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  <a14:imgLayer r:embed="rId80">
                    <a14:imgEffect>
                      <a14:brightnessContrast bright="12000" contrast="19000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tretch>
            <a:fillRect/>
          </a:stretch>
        </p:blipFill>
        <p:spPr bwMode="auto">
          <a:xfrm>
            <a:off x="2057400" y="1752600"/>
            <a:ext cx="5424054" cy="3997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sic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lum bright="30000" contrast="40000"/>
          </a:blip>
          <a:stretch>
            <a:fillRect/>
          </a:stretch>
        </p:blipFill>
        <p:spPr>
          <a:xfrm>
            <a:off x="-100220" y="609600"/>
            <a:ext cx="9244220" cy="643737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oto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457200"/>
            <a:ext cx="9327876" cy="605030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r="24394" b="31816"/>
          <a:stretch>
            <a:fillRect/>
          </a:stretch>
        </p:blipFill>
        <p:spPr bwMode="auto">
          <a:xfrm rot="5400000">
            <a:off x="908137" y="-908137"/>
            <a:ext cx="7327726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1219200" y="2819400"/>
            <a:ext cx="457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800" b="1" dirty="0" smtClean="0">
                <a:solidFill>
                  <a:srgbClr val="002060"/>
                </a:solidFill>
              </a:rPr>
              <a:t>ЦЕ</a:t>
            </a:r>
            <a:endParaRPr lang="en-US" sz="800" b="1" dirty="0">
              <a:solidFill>
                <a:srgbClr val="00206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76400" y="3200400"/>
            <a:ext cx="1524000" cy="4572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2819400" y="3124200"/>
            <a:ext cx="1143000" cy="1143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moizb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5940" y="228600"/>
            <a:ext cx="9448658" cy="653179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m_ulaz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-402628" y="381000"/>
            <a:ext cx="9949256" cy="57451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bk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81000" y="304800"/>
            <a:ext cx="8458200" cy="628265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omparacija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1066800" y="61689"/>
            <a:ext cx="6324600" cy="685921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2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1031</TotalTime>
  <Words>1844</Words>
  <Application>Microsoft Office PowerPoint</Application>
  <PresentationFormat>On-screen Show (4:3)</PresentationFormat>
  <Paragraphs>140</Paragraphs>
  <Slides>146</Slides>
  <Notes>2</Notes>
  <HiddenSlides>0</HiddenSlides>
  <MMClips>10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48" baseType="lpstr">
      <vt:lpstr>Equity</vt:lpstr>
      <vt:lpstr>Equation</vt:lpstr>
      <vt:lpstr>ТРИБИНА</vt:lpstr>
      <vt:lpstr>Slide 2</vt:lpstr>
      <vt:lpstr>Slide 3</vt:lpstr>
      <vt:lpstr>Slide 4</vt:lpstr>
      <vt:lpstr>МУНИЦИЈА</vt:lpstr>
      <vt:lpstr>ПРОСТОРНО-ТОПОГРАФСКИ ДОМЕН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ТУЖИЛАШТВО</vt:lpstr>
      <vt:lpstr>Slide 17</vt:lpstr>
      <vt:lpstr>Slide 18</vt:lpstr>
      <vt:lpstr>Slide 19</vt:lpstr>
      <vt:lpstr>Slide 20</vt:lpstr>
      <vt:lpstr>Slide 21</vt:lpstr>
      <vt:lpstr>Поређење</vt:lpstr>
      <vt:lpstr>Slide 23</vt:lpstr>
      <vt:lpstr>Slide 24</vt:lpstr>
      <vt:lpstr>Slide 25</vt:lpstr>
      <vt:lpstr>ТЕРМИНАЛНО-БАЛИСТИЧКИ ДОМЕН  -компарација-</vt:lpstr>
      <vt:lpstr>Slide 27</vt:lpstr>
      <vt:lpstr>Слика 2.44 Аутомобил Голф Мк I након првог експеримента (ауто је померен натраг и гурнут према зиду зграде продавнице НИК)</vt:lpstr>
      <vt:lpstr>ПОРЕЂЕЊЕ</vt:lpstr>
      <vt:lpstr>Slide 30</vt:lpstr>
      <vt:lpstr>Slide 31</vt:lpstr>
      <vt:lpstr>ПОРЕЂЕЊА</vt:lpstr>
      <vt:lpstr>Slide 33</vt:lpstr>
      <vt:lpstr>Slide 34</vt:lpstr>
      <vt:lpstr>Slide 35</vt:lpstr>
      <vt:lpstr>Slide 36</vt:lpstr>
      <vt:lpstr>Slide 37</vt:lpstr>
      <vt:lpstr>Slide 38</vt:lpstr>
      <vt:lpstr>Стварна и експериментална оштећења возила су неупоредива! </vt:lpstr>
      <vt:lpstr>ПАРЦИЈАЛНИ ЗАКЉУЧАК</vt:lpstr>
      <vt:lpstr>Slide 41</vt:lpstr>
      <vt:lpstr>Slide 42</vt:lpstr>
      <vt:lpstr>Slide 43</vt:lpstr>
      <vt:lpstr>Slide 44</vt:lpstr>
      <vt:lpstr>ПРАВНИ ДОМЕЕН</vt:lpstr>
      <vt:lpstr>Slide 46</vt:lpstr>
      <vt:lpstr>Slide 47</vt:lpstr>
      <vt:lpstr>Slide 48</vt:lpstr>
      <vt:lpstr>Slide 49</vt:lpstr>
      <vt:lpstr>Slide 50</vt:lpstr>
      <vt:lpstr>Slide 51</vt:lpstr>
      <vt:lpstr>Овде се, у судском записнику, под датумом 25.05. 1995.  о сутрашњем дану говори у прошлом времену!!!!</vt:lpstr>
      <vt:lpstr>Slide 53</vt:lpstr>
      <vt:lpstr>Slide 54</vt:lpstr>
      <vt:lpstr>Slide 55</vt:lpstr>
      <vt:lpstr>Slide 56</vt:lpstr>
      <vt:lpstr>Slide 57</vt:lpstr>
      <vt:lpstr>Slide 58</vt:lpstr>
      <vt:lpstr>:       Зид је погођен великим бројем фрагмената који не могу доћи од пројектила експлодираног испред зграде продавнице НИК. </vt:lpstr>
      <vt:lpstr>Slide 60</vt:lpstr>
      <vt:lpstr>Slide 61</vt:lpstr>
      <vt:lpstr>Slide 62</vt:lpstr>
      <vt:lpstr>ШТА СУ ПОКАЗАЛИ ОПИТИ?  ШТЕТЕ НА ЗГРАДАМА</vt:lpstr>
      <vt:lpstr>Slide 64</vt:lpstr>
      <vt:lpstr>Slide 65</vt:lpstr>
      <vt:lpstr>Slide 66</vt:lpstr>
      <vt:lpstr>А КАКО ЈЕ БИЛО  25.05. 1995?</vt:lpstr>
      <vt:lpstr>Slide 68</vt:lpstr>
      <vt:lpstr>Slide 69</vt:lpstr>
      <vt:lpstr>Slide 70</vt:lpstr>
      <vt:lpstr>ОПЕТ ЕКСПЕРИМЕНТИ</vt:lpstr>
      <vt:lpstr>Slide 72</vt:lpstr>
      <vt:lpstr>Slide 73</vt:lpstr>
      <vt:lpstr>НАИЗМЕНИЧНА ПОРЕЂЕЊА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           Слика 2. Поглед на простор испред продавнице Капија након 3 експлозије пројектила 130мм- без значајних дефеката у приземљу (издужени дефекти се могу видети на зидовима на првом спрату) 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ДВОСТРУКИ ФАЛСИФИКАТ НА ИСТОЈ СТРАНИЦИ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Ilija</dc:creator>
  <cp:lastModifiedBy>Ilija</cp:lastModifiedBy>
  <cp:revision>132</cp:revision>
  <dcterms:created xsi:type="dcterms:W3CDTF">2016-02-04T04:46:01Z</dcterms:created>
  <dcterms:modified xsi:type="dcterms:W3CDTF">2016-10-21T13:20:29Z</dcterms:modified>
</cp:coreProperties>
</file>